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0.svg" ContentType="image/svg+xml"/>
  <Override PartName="/ppt/media/image12.svg" ContentType="image/svg+xml"/>
  <Override PartName="/ppt/media/image14.svg" ContentType="image/svg+xml"/>
  <Override PartName="/ppt/media/image8.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313" r:id="rId6"/>
    <p:sldId id="282" r:id="rId7"/>
    <p:sldId id="281" r:id="rId8"/>
    <p:sldId id="259" r:id="rId9"/>
    <p:sldId id="299" r:id="rId10"/>
    <p:sldId id="260" r:id="rId11"/>
    <p:sldId id="261" r:id="rId12"/>
    <p:sldId id="280" r:id="rId13"/>
    <p:sldId id="300" r:id="rId14"/>
    <p:sldId id="262" r:id="rId15"/>
    <p:sldId id="263" r:id="rId16"/>
    <p:sldId id="311" r:id="rId17"/>
    <p:sldId id="269" r:id="rId18"/>
    <p:sldId id="265" r:id="rId19"/>
    <p:sldId id="266" r:id="rId20"/>
    <p:sldId id="312" r:id="rId21"/>
    <p:sldId id="271" r:id="rId22"/>
  </p:sldIdLst>
  <p:sldSz cx="12192000" cy="6858000"/>
  <p:notesSz cx="6858000" cy="9144000"/>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2" userDrawn="1">
          <p15:clr>
            <a:srgbClr val="A4A3A4"/>
          </p15:clr>
        </p15:guide>
        <p15:guide id="2" pos="3840" userDrawn="1">
          <p15:clr>
            <a:srgbClr val="A4A3A4"/>
          </p15:clr>
        </p15:guide>
        <p15:guide id="3" pos="42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34DD5"/>
    <a:srgbClr val="488BCE"/>
    <a:srgbClr val="3B3838"/>
    <a:srgbClr val="767171"/>
    <a:srgbClr val="2B37BE"/>
    <a:srgbClr val="3045C1"/>
    <a:srgbClr val="498FC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p:scale>
          <a:sx n="66" d="100"/>
          <a:sy n="66" d="100"/>
        </p:scale>
        <p:origin x="-120" y="-53"/>
      </p:cViewPr>
      <p:guideLst>
        <p:guide orient="horz" pos="2182"/>
        <p:guide pos="3840"/>
        <p:guide pos="42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tags" Target="tags/tag16.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2.png>
</file>

<file path=ppt/media/image3.jpeg>
</file>

<file path=ppt/media/image4.png>
</file>

<file path=ppt/media/image5.pn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AE389A71-A3E6-4B5B-8F51-E283E7017CB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6954226-8A8C-4F0E-A279-3CD62734CDBE}"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E389A71-A3E6-4B5B-8F51-E283E7017CB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6954226-8A8C-4F0E-A279-3CD62734CDBE}"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E389A71-A3E6-4B5B-8F51-E283E7017CB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6954226-8A8C-4F0E-A279-3CD62734CDBE}"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AE389A71-A3E6-4B5B-8F51-E283E7017CB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6954226-8A8C-4F0E-A279-3CD62734CDBE}"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AE389A71-A3E6-4B5B-8F51-E283E7017CB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6954226-8A8C-4F0E-A279-3CD62734CDBE}"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AE389A71-A3E6-4B5B-8F51-E283E7017CB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6954226-8A8C-4F0E-A279-3CD62734CDBE}"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AE389A71-A3E6-4B5B-8F51-E283E7017CB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6954226-8A8C-4F0E-A279-3CD62734CDBE}"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AE389A71-A3E6-4B5B-8F51-E283E7017CB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6954226-8A8C-4F0E-A279-3CD62734CDBE}"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E389A71-A3E6-4B5B-8F51-E283E7017CB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6954226-8A8C-4F0E-A279-3CD62734CDBE}"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AE389A71-A3E6-4B5B-8F51-E283E7017CB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6954226-8A8C-4F0E-A279-3CD62734CDBE}"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AE389A71-A3E6-4B5B-8F51-E283E7017CB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6954226-8A8C-4F0E-A279-3CD62734CDBE}"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389A71-A3E6-4B5B-8F51-E283E7017CB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6954226-8A8C-4F0E-A279-3CD62734CDB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6.png"/><Relationship Id="rId3" Type="http://schemas.openxmlformats.org/officeDocument/2006/relationships/tags" Target="../tags/tag15.xml"/><Relationship Id="rId2" Type="http://schemas.openxmlformats.org/officeDocument/2006/relationships/image" Target="../media/image5.png"/><Relationship Id="rId1" Type="http://schemas.openxmlformats.org/officeDocument/2006/relationships/tags" Target="../tags/tag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svg"/><Relationship Id="rId1"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image" Target="../media/image1.png"/><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tags" Target="../tags/tag12.xml"/><Relationship Id="rId6" Type="http://schemas.openxmlformats.org/officeDocument/2006/relationships/tags" Target="../tags/tag11.xml"/><Relationship Id="rId5" Type="http://schemas.openxmlformats.org/officeDocument/2006/relationships/tags" Target="../tags/tag10.xml"/><Relationship Id="rId4" Type="http://schemas.openxmlformats.org/officeDocument/2006/relationships/tags" Target="../tags/tag9.xml"/><Relationship Id="rId3" Type="http://schemas.openxmlformats.org/officeDocument/2006/relationships/tags" Target="../tags/tag8.xml"/><Relationship Id="rId2" Type="http://schemas.openxmlformats.org/officeDocument/2006/relationships/image" Target="../media/image2.png"/><Relationship Id="rId1" Type="http://schemas.openxmlformats.org/officeDocument/2006/relationships/tags" Target="../tags/tag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tags" Target="../tags/tag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238250" y="1123950"/>
            <a:ext cx="2905125" cy="4524375"/>
          </a:xfrm>
          <a:prstGeom prst="rect">
            <a:avLst/>
          </a:prstGeom>
          <a:noFill/>
          <a:ln w="317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8" name="矩形 7"/>
          <p:cNvSpPr/>
          <p:nvPr/>
        </p:nvSpPr>
        <p:spPr>
          <a:xfrm>
            <a:off x="3686175" y="1860441"/>
            <a:ext cx="914400" cy="21717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7" name="文本框 6"/>
          <p:cNvSpPr txBox="1"/>
          <p:nvPr/>
        </p:nvSpPr>
        <p:spPr>
          <a:xfrm>
            <a:off x="1419225" y="2030730"/>
            <a:ext cx="4785360" cy="1424940"/>
          </a:xfrm>
          <a:prstGeom prst="rect">
            <a:avLst/>
          </a:prstGeom>
        </p:spPr>
        <p:txBody>
          <a:bodyPr wrap="square" rtlCol="0">
            <a:spAutoFit/>
          </a:bodyPr>
          <a:lstStyle/>
          <a:p>
            <a:pPr>
              <a:lnSpc>
                <a:spcPts val="5200"/>
              </a:lnSpc>
            </a:pPr>
            <a:r>
              <a:rPr lang="zh-CN" altLang="en-US" sz="4400" spc="130" dirty="0">
                <a:solidFill>
                  <a:schemeClr val="bg2">
                    <a:lumMod val="25000"/>
                  </a:schemeClr>
                </a:solidFill>
                <a:latin typeface="思源黑体 CN Heavy" panose="020B0A00000000000000" pitchFamily="34" charset="-122"/>
                <a:ea typeface="思源黑体 CN Heavy" panose="020B0A00000000000000" pitchFamily="34" charset="-122"/>
              </a:rPr>
              <a:t>大数据挖掘与分析中期</a:t>
            </a:r>
            <a:r>
              <a:rPr lang="zh-CN" altLang="en-US" sz="4400" spc="130" dirty="0">
                <a:solidFill>
                  <a:schemeClr val="bg2">
                    <a:lumMod val="25000"/>
                  </a:schemeClr>
                </a:solidFill>
                <a:latin typeface="思源黑体 CN Heavy" panose="020B0A00000000000000" pitchFamily="34" charset="-122"/>
                <a:ea typeface="思源黑体 CN Heavy" panose="020B0A00000000000000" pitchFamily="34" charset="-122"/>
              </a:rPr>
              <a:t>汇报</a:t>
            </a:r>
            <a:endParaRPr lang="zh-CN" altLang="en-US" sz="4400" spc="130" dirty="0">
              <a:solidFill>
                <a:schemeClr val="bg2">
                  <a:lumMod val="25000"/>
                </a:schemeClr>
              </a:solidFill>
              <a:latin typeface="思源黑体 CN Heavy" panose="020B0A00000000000000" pitchFamily="34" charset="-122"/>
              <a:ea typeface="思源黑体 CN Heavy" panose="020B0A00000000000000" pitchFamily="34" charset="-122"/>
            </a:endParaRPr>
          </a:p>
        </p:txBody>
      </p:sp>
      <p:sp>
        <p:nvSpPr>
          <p:cNvPr id="9" name="矩形 8"/>
          <p:cNvSpPr/>
          <p:nvPr/>
        </p:nvSpPr>
        <p:spPr>
          <a:xfrm>
            <a:off x="2119605" y="3393565"/>
            <a:ext cx="2477770" cy="506730"/>
          </a:xfrm>
          <a:prstGeom prst="rect">
            <a:avLst/>
          </a:prstGeom>
        </p:spPr>
        <p:txBody>
          <a:bodyPr wrap="none">
            <a:spAutoFit/>
          </a:bodyPr>
          <a:lstStyle/>
          <a:p>
            <a:pPr algn="ctr"/>
            <a:r>
              <a:rPr lang="en-US" altLang="zh-CN" sz="2700" dirty="0">
                <a:solidFill>
                  <a:schemeClr val="bg2">
                    <a:lumMod val="50000"/>
                  </a:schemeClr>
                </a:solidFill>
                <a:latin typeface="Segoe UI" panose="020B0502040204020203" pitchFamily="34" charset="0"/>
                <a:ea typeface="方正姚体" panose="02010601030101010101" pitchFamily="2" charset="-122"/>
                <a:cs typeface="Segoe UI" panose="020B0502040204020203" pitchFamily="34" charset="0"/>
              </a:rPr>
              <a:t>Interim  R</a:t>
            </a:r>
            <a:r>
              <a:rPr lang="en-US" altLang="zh-CN" sz="2700" dirty="0">
                <a:solidFill>
                  <a:schemeClr val="bg2">
                    <a:lumMod val="50000"/>
                  </a:schemeClr>
                </a:solidFill>
                <a:latin typeface="Segoe UI" panose="020B0502040204020203" pitchFamily="34" charset="0"/>
                <a:ea typeface="方正姚体" panose="02010601030101010101" pitchFamily="2" charset="-122"/>
                <a:cs typeface="Segoe UI" panose="020B0502040204020203" pitchFamily="34" charset="0"/>
              </a:rPr>
              <a:t>eport</a:t>
            </a:r>
            <a:endParaRPr lang="en-US" altLang="zh-CN" sz="2700" dirty="0">
              <a:solidFill>
                <a:schemeClr val="bg2">
                  <a:lumMod val="50000"/>
                </a:schemeClr>
              </a:solidFill>
              <a:latin typeface="Segoe UI" panose="020B0502040204020203" pitchFamily="34" charset="0"/>
              <a:ea typeface="方正姚体" panose="02010601030101010101" pitchFamily="2" charset="-122"/>
              <a:cs typeface="Segoe UI" panose="020B0502040204020203" pitchFamily="34" charset="0"/>
            </a:endParaRPr>
          </a:p>
        </p:txBody>
      </p:sp>
      <p:sp>
        <p:nvSpPr>
          <p:cNvPr id="10" name="矩形: 圆角 9"/>
          <p:cNvSpPr/>
          <p:nvPr/>
        </p:nvSpPr>
        <p:spPr>
          <a:xfrm>
            <a:off x="1507490" y="4078605"/>
            <a:ext cx="4351020" cy="508000"/>
          </a:xfrm>
          <a:prstGeom prst="roundRect">
            <a:avLst>
              <a:gd name="adj" fmla="val 50000"/>
            </a:avLst>
          </a:prstGeom>
          <a:gradFill>
            <a:gsLst>
              <a:gs pos="0">
                <a:srgbClr val="498FCF"/>
              </a:gs>
              <a:gs pos="100000">
                <a:srgbClr val="2B37BE"/>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535430" y="4155440"/>
            <a:ext cx="3964940" cy="337185"/>
          </a:xfrm>
          <a:prstGeom prst="rect">
            <a:avLst/>
          </a:prstGeom>
          <a:noFill/>
        </p:spPr>
        <p:txBody>
          <a:bodyPr wrap="square" rtlCol="0">
            <a:spAutoFit/>
          </a:bodyPr>
          <a:lstStyle/>
          <a:p>
            <a:r>
              <a:rPr lang="zh-CN" altLang="en-US" sz="1600" dirty="0">
                <a:solidFill>
                  <a:schemeClr val="bg1">
                    <a:lumMod val="95000"/>
                  </a:schemeClr>
                </a:solidFill>
                <a:latin typeface="思源黑体 CN Medium" panose="020B0600000000000000" pitchFamily="34" charset="-122"/>
                <a:ea typeface="思源黑体 CN Medium" panose="020B0600000000000000" pitchFamily="34" charset="-122"/>
              </a:rPr>
              <a:t>汇报人：李浩铭</a:t>
            </a:r>
            <a:r>
              <a:rPr lang="en-US" altLang="zh-CN" sz="1600" dirty="0">
                <a:solidFill>
                  <a:schemeClr val="bg1">
                    <a:lumMod val="95000"/>
                  </a:schemeClr>
                </a:solidFill>
                <a:latin typeface="思源黑体 CN Medium" panose="020B0600000000000000" pitchFamily="34" charset="-122"/>
                <a:ea typeface="思源黑体 CN Medium" panose="020B0600000000000000" pitchFamily="34" charset="-122"/>
              </a:rPr>
              <a:t>  </a:t>
            </a:r>
            <a:r>
              <a:rPr lang="zh-CN" altLang="en-US" sz="1600" dirty="0">
                <a:solidFill>
                  <a:schemeClr val="bg1">
                    <a:lumMod val="95000"/>
                  </a:schemeClr>
                </a:solidFill>
                <a:latin typeface="思源黑体 CN Medium" panose="020B0600000000000000" pitchFamily="34" charset="-122"/>
                <a:ea typeface="思源黑体 CN Medium" panose="020B0600000000000000" pitchFamily="34" charset="-122"/>
              </a:rPr>
              <a:t>郑嘉文</a:t>
            </a:r>
            <a:r>
              <a:rPr lang="en-US" altLang="zh-CN" sz="1600" dirty="0">
                <a:solidFill>
                  <a:schemeClr val="bg1">
                    <a:lumMod val="95000"/>
                  </a:schemeClr>
                </a:solidFill>
                <a:latin typeface="思源黑体 CN Medium" panose="020B0600000000000000" pitchFamily="34" charset="-122"/>
                <a:ea typeface="思源黑体 CN Medium" panose="020B0600000000000000" pitchFamily="34" charset="-122"/>
              </a:rPr>
              <a:t>  </a:t>
            </a:r>
            <a:r>
              <a:rPr lang="zh-CN" altLang="en-US" sz="1600" dirty="0">
                <a:solidFill>
                  <a:schemeClr val="bg1">
                    <a:lumMod val="95000"/>
                  </a:schemeClr>
                </a:solidFill>
                <a:latin typeface="思源黑体 CN Medium" panose="020B0600000000000000" pitchFamily="34" charset="-122"/>
                <a:ea typeface="思源黑体 CN Medium" panose="020B0600000000000000" pitchFamily="34" charset="-122"/>
              </a:rPr>
              <a:t>梁陈俊</a:t>
            </a:r>
            <a:r>
              <a:rPr lang="en-US" altLang="zh-CN" sz="1600" dirty="0">
                <a:solidFill>
                  <a:schemeClr val="bg1">
                    <a:lumMod val="95000"/>
                  </a:schemeClr>
                </a:solidFill>
                <a:latin typeface="思源黑体 CN Medium" panose="020B0600000000000000" pitchFamily="34" charset="-122"/>
                <a:ea typeface="思源黑体 CN Medium" panose="020B0600000000000000" pitchFamily="34" charset="-122"/>
              </a:rPr>
              <a:t>  </a:t>
            </a:r>
            <a:r>
              <a:rPr lang="zh-CN" altLang="en-US" sz="1600" dirty="0">
                <a:solidFill>
                  <a:schemeClr val="bg1">
                    <a:lumMod val="95000"/>
                  </a:schemeClr>
                </a:solidFill>
                <a:latin typeface="思源黑体 CN Medium" panose="020B0600000000000000" pitchFamily="34" charset="-122"/>
                <a:ea typeface="思源黑体 CN Medium" panose="020B0600000000000000" pitchFamily="34" charset="-122"/>
              </a:rPr>
              <a:t>尹壹</a:t>
            </a:r>
            <a:endParaRPr lang="zh-CN" altLang="en-US" sz="1600" dirty="0">
              <a:solidFill>
                <a:schemeClr val="bg1">
                  <a:lumMod val="95000"/>
                </a:schemeClr>
              </a:solidFill>
              <a:latin typeface="思源黑体 CN Medium" panose="020B0600000000000000" pitchFamily="34" charset="-122"/>
              <a:ea typeface="思源黑体 CN Medium" panose="020B0600000000000000" pitchFamily="34" charset="-122"/>
            </a:endParaRPr>
          </a:p>
        </p:txBody>
      </p:sp>
      <p:sp>
        <p:nvSpPr>
          <p:cNvPr id="12" name="矩形 11"/>
          <p:cNvSpPr/>
          <p:nvPr/>
        </p:nvSpPr>
        <p:spPr>
          <a:xfrm rot="17894215">
            <a:off x="7073906" y="215310"/>
            <a:ext cx="6864338" cy="6864338"/>
          </a:xfrm>
          <a:prstGeom prst="rect">
            <a:avLst/>
          </a:prstGeom>
          <a:noFill/>
          <a:ln w="254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rot="17894215">
            <a:off x="8331846" y="3075831"/>
            <a:ext cx="6864338" cy="6864338"/>
          </a:xfrm>
          <a:prstGeom prst="rect">
            <a:avLst/>
          </a:prstGeom>
          <a:noFill/>
          <a:ln w="254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直接连接符 15"/>
          <p:cNvCxnSpPr/>
          <p:nvPr/>
        </p:nvCxnSpPr>
        <p:spPr>
          <a:xfrm>
            <a:off x="1535431" y="4800600"/>
            <a:ext cx="584200" cy="0"/>
          </a:xfrm>
          <a:prstGeom prst="line">
            <a:avLst/>
          </a:prstGeom>
          <a:ln w="254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1535431" y="4927600"/>
            <a:ext cx="292100" cy="0"/>
          </a:xfrm>
          <a:prstGeom prst="line">
            <a:avLst/>
          </a:prstGeom>
          <a:ln w="254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p:cNvGrpSpPr/>
          <p:nvPr/>
        </p:nvGrpSpPr>
        <p:grpSpPr>
          <a:xfrm>
            <a:off x="435385" y="118126"/>
            <a:ext cx="2321021" cy="906309"/>
            <a:chOff x="435385" y="118126"/>
            <a:chExt cx="2321021" cy="906309"/>
          </a:xfrm>
        </p:grpSpPr>
        <p:sp>
          <p:nvSpPr>
            <p:cNvPr id="29" name="文本框 28"/>
            <p:cNvSpPr txBox="1"/>
            <p:nvPr/>
          </p:nvSpPr>
          <p:spPr>
            <a:xfrm>
              <a:off x="708420" y="151164"/>
              <a:ext cx="1146810" cy="460375"/>
            </a:xfrm>
            <a:prstGeom prst="rect">
              <a:avLst/>
            </a:prstGeom>
            <a:noFill/>
          </p:spPr>
          <p:txBody>
            <a:bodyPr wrap="none" rtlCol="0">
              <a:spAutoFit/>
            </a:bodyPr>
            <a:lstStyle/>
            <a:p>
              <a:r>
                <a:rPr lang="zh-CN" altLang="en-US" sz="2400" spc="130" dirty="0">
                  <a:solidFill>
                    <a:schemeClr val="bg2">
                      <a:lumMod val="25000"/>
                    </a:schemeClr>
                  </a:solidFill>
                  <a:latin typeface="思源黑体 CN Heavy" panose="020B0A00000000000000" pitchFamily="34" charset="-122"/>
                  <a:ea typeface="思源黑体 CN Heavy" panose="020B0A00000000000000" pitchFamily="34" charset="-122"/>
                </a:rPr>
                <a:t>多分类</a:t>
              </a:r>
              <a:endParaRPr lang="zh-CN" altLang="en-US" sz="2400" spc="130" dirty="0">
                <a:solidFill>
                  <a:schemeClr val="bg2">
                    <a:lumMod val="25000"/>
                  </a:schemeClr>
                </a:solidFill>
                <a:latin typeface="思源黑体 CN Heavy" panose="020B0A00000000000000" pitchFamily="34" charset="-122"/>
                <a:ea typeface="思源黑体 CN Heavy" panose="020B0A00000000000000" pitchFamily="34" charset="-122"/>
              </a:endParaRPr>
            </a:p>
          </p:txBody>
        </p:sp>
        <p:sp>
          <p:nvSpPr>
            <p:cNvPr id="30" name="矩形 29"/>
            <p:cNvSpPr/>
            <p:nvPr/>
          </p:nvSpPr>
          <p:spPr>
            <a:xfrm>
              <a:off x="2340908" y="655103"/>
              <a:ext cx="415498" cy="369332"/>
            </a:xfrm>
            <a:prstGeom prst="rect">
              <a:avLst/>
            </a:prstGeom>
          </p:spPr>
          <p:txBody>
            <a:bodyPr wrap="none">
              <a:spAutoFit/>
            </a:bodyPr>
            <a:lstStyle/>
            <a:p>
              <a:r>
                <a:rPr lang="zh-CN" altLang="en-US" b="1" dirty="0">
                  <a:gradFill>
                    <a:gsLst>
                      <a:gs pos="0">
                        <a:srgbClr val="434DD5"/>
                      </a:gs>
                      <a:gs pos="100000">
                        <a:srgbClr val="488BCE"/>
                      </a:gs>
                    </a:gsLst>
                    <a:lin ang="5400000" scaled="1"/>
                  </a:gradFill>
                  <a:latin typeface="Segoe UI" panose="020B0502040204020203" pitchFamily="34" charset="0"/>
                  <a:cs typeface="Segoe UI" panose="020B0502040204020203" pitchFamily="34" charset="0"/>
                </a:rPr>
                <a:t>」</a:t>
              </a:r>
              <a:endParaRPr lang="zh-CN" altLang="en-US" dirty="0">
                <a:gradFill>
                  <a:gsLst>
                    <a:gs pos="0">
                      <a:srgbClr val="434DD5"/>
                    </a:gs>
                    <a:gs pos="100000">
                      <a:srgbClr val="488BCE"/>
                    </a:gs>
                  </a:gsLst>
                  <a:lin ang="5400000" scaled="1"/>
                </a:gradFill>
              </a:endParaRPr>
            </a:p>
          </p:txBody>
        </p:sp>
        <p:sp>
          <p:nvSpPr>
            <p:cNvPr id="31" name="矩形 30"/>
            <p:cNvSpPr/>
            <p:nvPr/>
          </p:nvSpPr>
          <p:spPr>
            <a:xfrm>
              <a:off x="435385" y="118126"/>
              <a:ext cx="415498" cy="369332"/>
            </a:xfrm>
            <a:prstGeom prst="rect">
              <a:avLst/>
            </a:prstGeom>
            <a:noFill/>
          </p:spPr>
          <p:txBody>
            <a:bodyPr wrap="none">
              <a:spAutoFit/>
            </a:bodyPr>
            <a:lstStyle/>
            <a:p>
              <a:r>
                <a:rPr lang="zh-CN" altLang="en-US" b="1" dirty="0">
                  <a:gradFill>
                    <a:gsLst>
                      <a:gs pos="0">
                        <a:srgbClr val="434DD5"/>
                      </a:gs>
                      <a:gs pos="100000">
                        <a:srgbClr val="488BCE"/>
                      </a:gs>
                    </a:gsLst>
                    <a:lin ang="5400000" scaled="1"/>
                  </a:gradFill>
                  <a:latin typeface="Segoe UI" panose="020B0502040204020203" pitchFamily="34" charset="0"/>
                  <a:cs typeface="Segoe UI" panose="020B0502040204020203" pitchFamily="34" charset="0"/>
                </a:rPr>
                <a:t>「</a:t>
              </a:r>
              <a:endParaRPr lang="zh-CN" altLang="en-US" dirty="0">
                <a:gradFill>
                  <a:gsLst>
                    <a:gs pos="0">
                      <a:srgbClr val="434DD5"/>
                    </a:gs>
                    <a:gs pos="100000">
                      <a:srgbClr val="488BCE"/>
                    </a:gs>
                  </a:gsLst>
                  <a:lin ang="5400000" scaled="1"/>
                </a:gradFill>
              </a:endParaRPr>
            </a:p>
          </p:txBody>
        </p:sp>
        <p:cxnSp>
          <p:nvCxnSpPr>
            <p:cNvPr id="32" name="直接连接符 31"/>
            <p:cNvCxnSpPr/>
            <p:nvPr/>
          </p:nvCxnSpPr>
          <p:spPr>
            <a:xfrm>
              <a:off x="821805" y="612829"/>
              <a:ext cx="1551007" cy="0"/>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33" name="矩形 32"/>
            <p:cNvSpPr/>
            <p:nvPr/>
          </p:nvSpPr>
          <p:spPr>
            <a:xfrm>
              <a:off x="708420" y="620378"/>
              <a:ext cx="1861185" cy="337185"/>
            </a:xfrm>
            <a:prstGeom prst="rect">
              <a:avLst/>
            </a:prstGeom>
          </p:spPr>
          <p:txBody>
            <a:bodyPr wrap="none">
              <a:spAutoFit/>
            </a:bodyPr>
            <a:lstStyle/>
            <a:p>
              <a:pPr algn="l"/>
              <a:r>
                <a:rPr sz="1600" dirty="0">
                  <a:solidFill>
                    <a:schemeClr val="bg2">
                      <a:lumMod val="50000"/>
                    </a:schemeClr>
                  </a:solidFill>
                  <a:latin typeface="Segoe UI" panose="020B0502040204020203" pitchFamily="34" charset="0"/>
                  <a:cs typeface="Segoe UI" panose="020B0502040204020203" pitchFamily="34" charset="0"/>
                </a:rPr>
                <a:t>Multi-classification</a:t>
              </a:r>
              <a:endParaRPr sz="1600" dirty="0">
                <a:solidFill>
                  <a:schemeClr val="bg2">
                    <a:lumMod val="50000"/>
                  </a:schemeClr>
                </a:solidFill>
                <a:latin typeface="Segoe UI" panose="020B0502040204020203" pitchFamily="34" charset="0"/>
                <a:cs typeface="Segoe UI" panose="020B0502040204020203" pitchFamily="34" charset="0"/>
              </a:endParaRPr>
            </a:p>
          </p:txBody>
        </p:sp>
      </p:grpSp>
      <p:pic>
        <p:nvPicPr>
          <p:cNvPr id="2" name="图片 1"/>
          <p:cNvPicPr>
            <a:picLocks noChangeAspect="1"/>
          </p:cNvPicPr>
          <p:nvPr>
            <p:custDataLst>
              <p:tags r:id="rId1"/>
            </p:custDataLst>
          </p:nvPr>
        </p:nvPicPr>
        <p:blipFill>
          <a:blip r:embed="rId2"/>
          <a:stretch>
            <a:fillRect/>
          </a:stretch>
        </p:blipFill>
        <p:spPr>
          <a:xfrm>
            <a:off x="708660" y="1189355"/>
            <a:ext cx="6606540" cy="4076700"/>
          </a:xfrm>
          <a:prstGeom prst="rect">
            <a:avLst/>
          </a:prstGeom>
        </p:spPr>
      </p:pic>
      <p:pic>
        <p:nvPicPr>
          <p:cNvPr id="3" name="图片 2"/>
          <p:cNvPicPr>
            <a:picLocks noChangeAspect="1"/>
          </p:cNvPicPr>
          <p:nvPr>
            <p:custDataLst>
              <p:tags r:id="rId3"/>
            </p:custDataLst>
          </p:nvPr>
        </p:nvPicPr>
        <p:blipFill>
          <a:blip r:embed="rId4"/>
          <a:stretch>
            <a:fillRect/>
          </a:stretch>
        </p:blipFill>
        <p:spPr>
          <a:xfrm>
            <a:off x="6282055" y="3317875"/>
            <a:ext cx="5585460" cy="2788920"/>
          </a:xfrm>
          <a:prstGeom prst="rect">
            <a:avLst/>
          </a:prstGeom>
        </p:spPr>
      </p:pic>
      <p:sp>
        <p:nvSpPr>
          <p:cNvPr id="4" name="文本框 3"/>
          <p:cNvSpPr txBox="1"/>
          <p:nvPr/>
        </p:nvSpPr>
        <p:spPr>
          <a:xfrm>
            <a:off x="640080" y="5431155"/>
            <a:ext cx="4953000" cy="645160"/>
          </a:xfrm>
          <a:prstGeom prst="rect">
            <a:avLst/>
          </a:prstGeom>
          <a:noFill/>
        </p:spPr>
        <p:txBody>
          <a:bodyPr wrap="square" rtlCol="0">
            <a:spAutoFit/>
          </a:bodyPr>
          <a:p>
            <a:r>
              <a:rPr lang="zh-CN" altLang="en-US"/>
              <a:t>分类器的精度、召回率和 F1 分数均在 0.95 以上，整体表现非常好，准确率达到了 96%。</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pan dir="u"/>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19442724">
            <a:off x="2100002" y="705713"/>
            <a:ext cx="7712976" cy="7712976"/>
          </a:xfrm>
          <a:prstGeom prst="rect">
            <a:avLst/>
          </a:prstGeom>
          <a:noFill/>
          <a:ln w="254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19442724">
            <a:off x="2083334" y="1394491"/>
            <a:ext cx="7712976" cy="7712976"/>
          </a:xfrm>
          <a:prstGeom prst="rect">
            <a:avLst/>
          </a:prstGeom>
          <a:noFill/>
          <a:ln w="254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2266950" y="2116502"/>
            <a:ext cx="3261685" cy="2938145"/>
          </a:xfrm>
          <a:prstGeom prst="rect">
            <a:avLst/>
          </a:prstGeom>
          <a:noFill/>
        </p:spPr>
        <p:txBody>
          <a:bodyPr wrap="square" rtlCol="0">
            <a:spAutoFit/>
          </a:bodyPr>
          <a:lstStyle>
            <a:defPPr>
              <a:defRPr lang="zh-CN"/>
            </a:defPPr>
            <a:lvl1pPr algn="ctr">
              <a:defRPr sz="3200" b="1">
                <a:gradFill>
                  <a:gsLst>
                    <a:gs pos="0">
                      <a:srgbClr val="498FCF"/>
                    </a:gs>
                    <a:gs pos="100000">
                      <a:srgbClr val="2B37BE"/>
                    </a:gs>
                  </a:gsLst>
                  <a:lin ang="8100000" scaled="1"/>
                </a:gradFill>
                <a:latin typeface="Segoe UI" panose="020B0502040204020203" pitchFamily="34" charset="0"/>
                <a:cs typeface="Segoe UI" panose="020B0502040204020203" pitchFamily="34" charset="0"/>
              </a:defRPr>
            </a:lvl1pPr>
          </a:lstStyle>
          <a:p>
            <a:r>
              <a:rPr lang="en-US" altLang="zh-CN" sz="18500" b="0" dirty="0"/>
              <a:t>03</a:t>
            </a:r>
            <a:endParaRPr lang="zh-CN" altLang="en-US" sz="18500" b="0" dirty="0"/>
          </a:p>
        </p:txBody>
      </p:sp>
      <p:sp>
        <p:nvSpPr>
          <p:cNvPr id="5" name="Rectangle 14" descr="e7d195523061f1c029d8a470330beef7eecbf578a74c67be34E755975358C32C42B60046E65E5AB2B817CFACDA70963A03272FA99D31C85E250EFEC4061BFB07F05F931B289192FCB8E0285A555C1F23D78D5E905E76D771411E1FB5B7497A28DA87258CD4C87975C3F8B48A595B7A20A7F7263F42880D0DF02CD5CF1310BE3C5B112D46E22D8ED3410B5F4443060688"/>
          <p:cNvSpPr/>
          <p:nvPr/>
        </p:nvSpPr>
        <p:spPr>
          <a:xfrm>
            <a:off x="5040674" y="2585861"/>
            <a:ext cx="5190260" cy="1106805"/>
          </a:xfrm>
          <a:prstGeom prst="rect">
            <a:avLst/>
          </a:prstGeom>
        </p:spPr>
        <p:txBody>
          <a:bodyPr wrap="square">
            <a:spAutoFit/>
          </a:bodyPr>
          <a:lstStyle/>
          <a:p>
            <a:r>
              <a:rPr lang="en-US" sz="6600" dirty="0">
                <a:solidFill>
                  <a:schemeClr val="bg2">
                    <a:lumMod val="25000"/>
                  </a:schemeClr>
                </a:solidFill>
                <a:latin typeface="Segoe UI" panose="020B0502040204020203" pitchFamily="34" charset="0"/>
                <a:cs typeface="Segoe UI" panose="020B0502040204020203" pitchFamily="34" charset="0"/>
              </a:rPr>
              <a:t>PART T</a:t>
            </a:r>
            <a:r>
              <a:rPr lang="en-US" sz="6600" dirty="0">
                <a:solidFill>
                  <a:schemeClr val="bg2">
                    <a:lumMod val="25000"/>
                  </a:schemeClr>
                </a:solidFill>
                <a:latin typeface="Segoe UI" panose="020B0502040204020203" pitchFamily="34" charset="0"/>
                <a:cs typeface="Segoe UI" panose="020B0502040204020203" pitchFamily="34" charset="0"/>
              </a:rPr>
              <a:t>hree</a:t>
            </a:r>
            <a:endParaRPr lang="en-US" sz="6600" dirty="0">
              <a:solidFill>
                <a:schemeClr val="bg2">
                  <a:lumMod val="25000"/>
                </a:schemeClr>
              </a:solidFill>
              <a:latin typeface="Segoe UI" panose="020B0502040204020203" pitchFamily="34" charset="0"/>
              <a:cs typeface="Segoe UI" panose="020B0502040204020203" pitchFamily="34" charset="0"/>
            </a:endParaRPr>
          </a:p>
        </p:txBody>
      </p:sp>
      <p:sp>
        <p:nvSpPr>
          <p:cNvPr id="6" name="文本框 5"/>
          <p:cNvSpPr txBox="1"/>
          <p:nvPr/>
        </p:nvSpPr>
        <p:spPr>
          <a:xfrm>
            <a:off x="5040674" y="3748411"/>
            <a:ext cx="6580910" cy="829945"/>
          </a:xfrm>
          <a:prstGeom prst="rect">
            <a:avLst/>
          </a:prstGeom>
          <a:noFill/>
        </p:spPr>
        <p:txBody>
          <a:bodyPr wrap="square" rtlCol="0">
            <a:spAutoFit/>
          </a:bodyPr>
          <a:lstStyle/>
          <a:p>
            <a:r>
              <a:rPr lang="zh-CN" altLang="en-US" sz="4800" spc="130" dirty="0">
                <a:solidFill>
                  <a:schemeClr val="bg2">
                    <a:lumMod val="25000"/>
                  </a:schemeClr>
                </a:solidFill>
                <a:latin typeface="思源黑体 CN Heavy" panose="020B0A00000000000000" pitchFamily="34" charset="-122"/>
                <a:ea typeface="思源黑体 CN Heavy" panose="020B0A00000000000000" pitchFamily="34" charset="-122"/>
              </a:rPr>
              <a:t>序列预测</a:t>
            </a:r>
            <a:endParaRPr lang="zh-CN" altLang="en-US" sz="4800" spc="130" dirty="0">
              <a:solidFill>
                <a:schemeClr val="bg2">
                  <a:lumMod val="25000"/>
                </a:schemeClr>
              </a:solidFill>
              <a:latin typeface="思源黑体 CN Heavy" panose="020B0A00000000000000" pitchFamily="34" charset="-122"/>
              <a:ea typeface="思源黑体 CN Heavy" panose="020B0A00000000000000" pitchFamily="34"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708660" y="1098550"/>
            <a:ext cx="3526790" cy="3291840"/>
          </a:xfrm>
          <a:prstGeom prst="rect">
            <a:avLst/>
          </a:prstGeom>
        </p:spPr>
        <p:txBody>
          <a:bodyPr wrap="square">
            <a:spAutoFit/>
          </a:bodyPr>
          <a:lstStyle/>
          <a:p>
            <a:pPr>
              <a:spcAft>
                <a:spcPts val="0"/>
              </a:spcAft>
            </a:pPr>
            <a:r>
              <a:rPr lang="en-US" altLang="zh-CN" sz="1600" b="1" kern="100">
                <a:solidFill>
                  <a:schemeClr val="bg2">
                    <a:lumMod val="25000"/>
                  </a:schemeClr>
                </a:solidFill>
                <a:latin typeface="Segoe UI" panose="020B0502040204020203" pitchFamily="34" charset="0"/>
                <a:cs typeface="Segoe UI" panose="020B0502040204020203" pitchFamily="34" charset="0"/>
              </a:rPr>
              <a:t>ARIMA（自回归积分移动平均线）</a:t>
            </a:r>
            <a:r>
              <a:rPr lang="en-US" altLang="zh-CN" sz="1600" kern="100">
                <a:solidFill>
                  <a:schemeClr val="bg2">
                    <a:lumMod val="25000"/>
                  </a:schemeClr>
                </a:solidFill>
                <a:latin typeface="Segoe UI" panose="020B0502040204020203" pitchFamily="34" charset="0"/>
                <a:cs typeface="Segoe UI" panose="020B0502040204020203" pitchFamily="34" charset="0"/>
              </a:rPr>
              <a:t>：</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r>
              <a:rPr lang="en-US" altLang="zh-CN" sz="1600" kern="100">
                <a:solidFill>
                  <a:schemeClr val="bg2">
                    <a:lumMod val="25000"/>
                  </a:schemeClr>
                </a:solidFill>
                <a:latin typeface="Segoe UI" panose="020B0502040204020203" pitchFamily="34" charset="0"/>
                <a:cs typeface="Segoe UI" panose="020B0502040204020203" pitchFamily="34" charset="0"/>
              </a:rPr>
              <a:t>优点：</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r>
              <a:rPr lang="en-US" altLang="zh-CN" sz="1600" kern="100">
                <a:solidFill>
                  <a:schemeClr val="bg2">
                    <a:lumMod val="25000"/>
                  </a:schemeClr>
                </a:solidFill>
                <a:latin typeface="Segoe UI" panose="020B0502040204020203" pitchFamily="34" charset="0"/>
                <a:cs typeface="Segoe UI" panose="020B0502040204020203" pitchFamily="34" charset="0"/>
              </a:rPr>
              <a:t>适合单变量时间序列，能很好捕捉线性趋势和季节性。</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r>
              <a:rPr lang="en-US" altLang="zh-CN" sz="1600" kern="100">
                <a:solidFill>
                  <a:schemeClr val="bg2">
                    <a:lumMod val="25000"/>
                  </a:schemeClr>
                </a:solidFill>
                <a:latin typeface="Segoe UI" panose="020B0502040204020203" pitchFamily="34" charset="0"/>
                <a:cs typeface="Segoe UI" panose="020B0502040204020203" pitchFamily="34" charset="0"/>
              </a:rPr>
              <a:t>局限：</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r>
              <a:rPr lang="en-US" altLang="zh-CN" sz="1600" kern="100">
                <a:solidFill>
                  <a:schemeClr val="bg2">
                    <a:lumMod val="25000"/>
                  </a:schemeClr>
                </a:solidFill>
                <a:latin typeface="Segoe UI" panose="020B0502040204020203" pitchFamily="34" charset="0"/>
                <a:cs typeface="Segoe UI" panose="020B0502040204020203" pitchFamily="34" charset="0"/>
              </a:rPr>
              <a:t>难以处理多变量非线性关系。</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r>
              <a:rPr lang="en-US" altLang="zh-CN" sz="1600" kern="100">
                <a:solidFill>
                  <a:schemeClr val="bg2">
                    <a:lumMod val="25000"/>
                  </a:schemeClr>
                </a:solidFill>
                <a:latin typeface="Segoe UI" panose="020B0502040204020203" pitchFamily="34" charset="0"/>
                <a:cs typeface="Segoe UI" panose="020B0502040204020203" pitchFamily="34" charset="0"/>
              </a:rPr>
              <a:t>需要对序列进行平稳性检查和差分。</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r>
              <a:rPr lang="en-US" altLang="zh-CN" sz="1600" kern="100">
                <a:solidFill>
                  <a:schemeClr val="bg2">
                    <a:lumMod val="25000"/>
                  </a:schemeClr>
                </a:solidFill>
                <a:latin typeface="Segoe UI" panose="020B0502040204020203" pitchFamily="34" charset="0"/>
                <a:cs typeface="Segoe UI" panose="020B0502040204020203" pitchFamily="34" charset="0"/>
              </a:rPr>
              <a:t>适合场景：</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r>
              <a:rPr lang="en-US" altLang="zh-CN" sz="1600" kern="100">
                <a:solidFill>
                  <a:schemeClr val="bg2">
                    <a:lumMod val="25000"/>
                  </a:schemeClr>
                </a:solidFill>
                <a:latin typeface="Segoe UI" panose="020B0502040204020203" pitchFamily="34" charset="0"/>
                <a:cs typeface="Segoe UI" panose="020B0502040204020203" pitchFamily="34" charset="0"/>
              </a:rPr>
              <a:t>如果我们只关注一个变量（如水温）且其变化趋势较为稳定，可以使用 ARIMA。</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p:txBody>
      </p:sp>
      <p:sp>
        <p:nvSpPr>
          <p:cNvPr id="7" name="矩形 6"/>
          <p:cNvSpPr/>
          <p:nvPr/>
        </p:nvSpPr>
        <p:spPr>
          <a:xfrm>
            <a:off x="7936230" y="3744595"/>
            <a:ext cx="3622040" cy="2337435"/>
          </a:xfrm>
          <a:prstGeom prst="rect">
            <a:avLst/>
          </a:prstGeom>
        </p:spPr>
        <p:txBody>
          <a:bodyPr wrap="square">
            <a:noAutofit/>
          </a:bodyPr>
          <a:lstStyle/>
          <a:p>
            <a:pPr>
              <a:spcAft>
                <a:spcPts val="0"/>
              </a:spcAft>
            </a:pPr>
            <a:r>
              <a:rPr lang="en-US" altLang="zh-CN" sz="1600" b="1" kern="100">
                <a:solidFill>
                  <a:schemeClr val="bg2">
                    <a:lumMod val="25000"/>
                  </a:schemeClr>
                </a:solidFill>
                <a:latin typeface="Segoe UI" panose="020B0502040204020203" pitchFamily="34" charset="0"/>
                <a:cs typeface="Segoe UI" panose="020B0502040204020203" pitchFamily="34" charset="0"/>
              </a:rPr>
              <a:t>LSTM （长短期记忆）</a:t>
            </a:r>
            <a:r>
              <a:rPr lang="en-US" altLang="zh-CN" sz="1600" kern="100">
                <a:solidFill>
                  <a:schemeClr val="bg2">
                    <a:lumMod val="25000"/>
                  </a:schemeClr>
                </a:solidFill>
                <a:latin typeface="Segoe UI" panose="020B0502040204020203" pitchFamily="34" charset="0"/>
                <a:cs typeface="Segoe UI" panose="020B0502040204020203" pitchFamily="34" charset="0"/>
              </a:rPr>
              <a:t>：</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r>
              <a:rPr lang="en-US" altLang="zh-CN" sz="1600" kern="100">
                <a:solidFill>
                  <a:schemeClr val="bg2">
                    <a:lumMod val="25000"/>
                  </a:schemeClr>
                </a:solidFill>
                <a:latin typeface="Segoe UI" panose="020B0502040204020203" pitchFamily="34" charset="0"/>
                <a:cs typeface="Segoe UI" panose="020B0502040204020203" pitchFamily="34" charset="0"/>
              </a:rPr>
              <a:t>优点：</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r>
              <a:rPr lang="en-US" altLang="zh-CN" sz="1600" kern="100">
                <a:solidFill>
                  <a:schemeClr val="bg2">
                    <a:lumMod val="25000"/>
                  </a:schemeClr>
                </a:solidFill>
                <a:latin typeface="Segoe UI" panose="020B0502040204020203" pitchFamily="34" charset="0"/>
                <a:cs typeface="Segoe UI" panose="020B0502040204020203" pitchFamily="34" charset="0"/>
              </a:rPr>
              <a:t>适合多变量时间序列，能捕捉长时间依赖关系。</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r>
              <a:rPr lang="en-US" altLang="zh-CN" sz="1600" kern="100">
                <a:solidFill>
                  <a:schemeClr val="bg2">
                    <a:lumMod val="25000"/>
                  </a:schemeClr>
                </a:solidFill>
                <a:latin typeface="Segoe UI" panose="020B0502040204020203" pitchFamily="34" charset="0"/>
                <a:cs typeface="Segoe UI" panose="020B0502040204020203" pitchFamily="34" charset="0"/>
              </a:rPr>
              <a:t>对非线性和复杂动态关系建模效果佳。</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r>
              <a:rPr lang="en-US" altLang="zh-CN" sz="1600" kern="100">
                <a:solidFill>
                  <a:schemeClr val="bg2">
                    <a:lumMod val="25000"/>
                  </a:schemeClr>
                </a:solidFill>
                <a:latin typeface="Segoe UI" panose="020B0502040204020203" pitchFamily="34" charset="0"/>
                <a:cs typeface="Segoe UI" panose="020B0502040204020203" pitchFamily="34" charset="0"/>
              </a:rPr>
              <a:t>局限：</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r>
              <a:rPr lang="en-US" altLang="zh-CN" sz="1600" kern="100">
                <a:solidFill>
                  <a:schemeClr val="bg2">
                    <a:lumMod val="25000"/>
                  </a:schemeClr>
                </a:solidFill>
                <a:latin typeface="Segoe UI" panose="020B0502040204020203" pitchFamily="34" charset="0"/>
                <a:cs typeface="Segoe UI" panose="020B0502040204020203" pitchFamily="34" charset="0"/>
              </a:rPr>
              <a:t>对数据量较大的训练有较高计算成本。</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r>
              <a:rPr lang="en-US" altLang="zh-CN" sz="1600" kern="100">
                <a:solidFill>
                  <a:schemeClr val="bg2">
                    <a:lumMod val="25000"/>
                  </a:schemeClr>
                </a:solidFill>
                <a:latin typeface="Segoe UI" panose="020B0502040204020203" pitchFamily="34" charset="0"/>
                <a:cs typeface="Segoe UI" panose="020B0502040204020203" pitchFamily="34" charset="0"/>
              </a:rPr>
              <a:t>需要大量数据才能充分发挥优势。</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p:txBody>
      </p:sp>
      <p:sp>
        <p:nvSpPr>
          <p:cNvPr id="9" name="矩形 8"/>
          <p:cNvSpPr/>
          <p:nvPr/>
        </p:nvSpPr>
        <p:spPr>
          <a:xfrm>
            <a:off x="7860030" y="360680"/>
            <a:ext cx="3698240" cy="2553335"/>
          </a:xfrm>
          <a:prstGeom prst="rect">
            <a:avLst/>
          </a:prstGeom>
        </p:spPr>
        <p:txBody>
          <a:bodyPr wrap="square">
            <a:spAutoFit/>
          </a:bodyPr>
          <a:lstStyle/>
          <a:p>
            <a:pPr>
              <a:spcAft>
                <a:spcPts val="0"/>
              </a:spcAft>
            </a:pPr>
            <a:r>
              <a:rPr lang="en-US" altLang="zh-CN" sz="1600" b="1" kern="100">
                <a:solidFill>
                  <a:schemeClr val="bg2">
                    <a:lumMod val="25000"/>
                  </a:schemeClr>
                </a:solidFill>
                <a:latin typeface="Segoe UI" panose="020B0502040204020203" pitchFamily="34" charset="0"/>
                <a:cs typeface="Segoe UI" panose="020B0502040204020203" pitchFamily="34" charset="0"/>
              </a:rPr>
              <a:t>Prophet</a:t>
            </a:r>
            <a:r>
              <a:rPr lang="en-US" altLang="zh-CN" sz="1600" kern="100">
                <a:solidFill>
                  <a:schemeClr val="bg2">
                    <a:lumMod val="25000"/>
                  </a:schemeClr>
                </a:solidFill>
                <a:latin typeface="Segoe UI" panose="020B0502040204020203" pitchFamily="34" charset="0"/>
                <a:cs typeface="Segoe UI" panose="020B0502040204020203" pitchFamily="34" charset="0"/>
              </a:rPr>
              <a:t>：</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r>
              <a:rPr lang="en-US" altLang="zh-CN" sz="1600" kern="100">
                <a:solidFill>
                  <a:schemeClr val="bg2">
                    <a:lumMod val="25000"/>
                  </a:schemeClr>
                </a:solidFill>
                <a:latin typeface="Segoe UI" panose="020B0502040204020203" pitchFamily="34" charset="0"/>
                <a:cs typeface="Segoe UI" panose="020B0502040204020203" pitchFamily="34" charset="0"/>
              </a:rPr>
              <a:t>优点：</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r>
              <a:rPr lang="en-US" altLang="zh-CN" sz="1600" kern="100">
                <a:solidFill>
                  <a:schemeClr val="bg2">
                    <a:lumMod val="25000"/>
                  </a:schemeClr>
                </a:solidFill>
                <a:latin typeface="Segoe UI" panose="020B0502040204020203" pitchFamily="34" charset="0"/>
                <a:cs typeface="Segoe UI" panose="020B0502040204020203" pitchFamily="34" charset="0"/>
              </a:rPr>
              <a:t>适合具有复杂趋势和季节性的序列，简单易用。</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r>
              <a:rPr lang="en-US" altLang="zh-CN" sz="1600" kern="100">
                <a:solidFill>
                  <a:schemeClr val="bg2">
                    <a:lumMod val="25000"/>
                  </a:schemeClr>
                </a:solidFill>
                <a:latin typeface="Segoe UI" panose="020B0502040204020203" pitchFamily="34" charset="0"/>
                <a:cs typeface="Segoe UI" panose="020B0502040204020203" pitchFamily="34" charset="0"/>
              </a:rPr>
              <a:t>能处理节假日效应等外部因素。</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r>
              <a:rPr lang="en-US" altLang="zh-CN" sz="1600" kern="100">
                <a:solidFill>
                  <a:schemeClr val="bg2">
                    <a:lumMod val="25000"/>
                  </a:schemeClr>
                </a:solidFill>
                <a:latin typeface="Segoe UI" panose="020B0502040204020203" pitchFamily="34" charset="0"/>
                <a:cs typeface="Segoe UI" panose="020B0502040204020203" pitchFamily="34" charset="0"/>
              </a:rPr>
              <a:t>局限：</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r>
              <a:rPr lang="en-US" altLang="zh-CN" sz="1600" kern="100">
                <a:solidFill>
                  <a:schemeClr val="bg2">
                    <a:lumMod val="25000"/>
                  </a:schemeClr>
                </a:solidFill>
                <a:latin typeface="Segoe UI" panose="020B0502040204020203" pitchFamily="34" charset="0"/>
                <a:cs typeface="Segoe UI" panose="020B0502040204020203" pitchFamily="34" charset="0"/>
              </a:rPr>
              <a:t>对数据规模较大的序列表现有限。</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r>
              <a:rPr lang="en-US" altLang="zh-CN" sz="1600" kern="100">
                <a:solidFill>
                  <a:schemeClr val="bg2">
                    <a:lumMod val="25000"/>
                  </a:schemeClr>
                </a:solidFill>
                <a:latin typeface="Segoe UI" panose="020B0502040204020203" pitchFamily="34" charset="0"/>
                <a:cs typeface="Segoe UI" panose="020B0502040204020203" pitchFamily="34" charset="0"/>
              </a:rPr>
              <a:t>适合场景：</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a:p>
            <a:pPr>
              <a:spcAft>
                <a:spcPts val="0"/>
              </a:spcAft>
            </a:pPr>
            <a:r>
              <a:rPr lang="en-US" altLang="zh-CN" sz="1600" kern="100">
                <a:solidFill>
                  <a:schemeClr val="bg2">
                    <a:lumMod val="25000"/>
                  </a:schemeClr>
                </a:solidFill>
                <a:latin typeface="Segoe UI" panose="020B0502040204020203" pitchFamily="34" charset="0"/>
                <a:cs typeface="Segoe UI" panose="020B0502040204020203" pitchFamily="34" charset="0"/>
              </a:rPr>
              <a:t>适合水温或波高等周期性明显的特征。</a:t>
            </a:r>
            <a:endParaRPr lang="en-US" altLang="zh-CN" sz="1600" kern="100">
              <a:solidFill>
                <a:schemeClr val="bg2">
                  <a:lumMod val="25000"/>
                </a:schemeClr>
              </a:solidFill>
              <a:latin typeface="Segoe UI" panose="020B0502040204020203" pitchFamily="34" charset="0"/>
              <a:cs typeface="Segoe UI" panose="020B0502040204020203" pitchFamily="34" charset="0"/>
            </a:endParaRPr>
          </a:p>
        </p:txBody>
      </p:sp>
      <p:sp>
        <p:nvSpPr>
          <p:cNvPr id="10" name="矩形 9"/>
          <p:cNvSpPr/>
          <p:nvPr/>
        </p:nvSpPr>
        <p:spPr>
          <a:xfrm rot="2711336">
            <a:off x="4879003" y="1385855"/>
            <a:ext cx="1388026" cy="1388026"/>
          </a:xfrm>
          <a:prstGeom prst="rect">
            <a:avLst/>
          </a:prstGeom>
          <a:noFill/>
          <a:ln w="889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rot="2711336">
            <a:off x="5918530" y="2453971"/>
            <a:ext cx="1388026" cy="1388026"/>
          </a:xfrm>
          <a:prstGeom prst="rect">
            <a:avLst/>
          </a:prstGeom>
          <a:noFill/>
          <a:ln w="88900">
            <a:gradFill>
              <a:gsLst>
                <a:gs pos="0">
                  <a:srgbClr val="434DD5"/>
                </a:gs>
                <a:gs pos="100000">
                  <a:srgbClr val="488BC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rot="2711336">
            <a:off x="4852645" y="3507576"/>
            <a:ext cx="1388026" cy="1388026"/>
          </a:xfrm>
          <a:prstGeom prst="rect">
            <a:avLst/>
          </a:prstGeom>
          <a:noFill/>
          <a:ln w="889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rot="2711336">
            <a:off x="5908020" y="4563586"/>
            <a:ext cx="1388026" cy="1388026"/>
          </a:xfrm>
          <a:prstGeom prst="rect">
            <a:avLst/>
          </a:prstGeom>
          <a:noFill/>
          <a:ln w="889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形 11"/>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6124209" y="4846657"/>
            <a:ext cx="912953" cy="912953"/>
          </a:xfrm>
          <a:prstGeom prst="rect">
            <a:avLst/>
          </a:prstGeom>
        </p:spPr>
      </p:pic>
      <p:pic>
        <p:nvPicPr>
          <p:cNvPr id="20" name="图形 1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095519" y="3744513"/>
            <a:ext cx="912953" cy="912953"/>
          </a:xfrm>
          <a:prstGeom prst="rect">
            <a:avLst/>
          </a:prstGeom>
        </p:spPr>
      </p:pic>
      <p:pic>
        <p:nvPicPr>
          <p:cNvPr id="24" name="图形 2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16539" y="1611462"/>
            <a:ext cx="912953" cy="912953"/>
          </a:xfrm>
          <a:prstGeom prst="rect">
            <a:avLst/>
          </a:prstGeom>
        </p:spPr>
      </p:pic>
      <p:grpSp>
        <p:nvGrpSpPr>
          <p:cNvPr id="30" name="组合 29"/>
          <p:cNvGrpSpPr/>
          <p:nvPr/>
        </p:nvGrpSpPr>
        <p:grpSpPr>
          <a:xfrm>
            <a:off x="6235665" y="2780606"/>
            <a:ext cx="689785" cy="750650"/>
            <a:chOff x="6235665" y="2780606"/>
            <a:chExt cx="689785" cy="750650"/>
          </a:xfrm>
          <a:gradFill>
            <a:gsLst>
              <a:gs pos="0">
                <a:srgbClr val="434DD5"/>
              </a:gs>
              <a:gs pos="100000">
                <a:srgbClr val="488BCE"/>
              </a:gs>
            </a:gsLst>
            <a:lin ang="5400000" scaled="1"/>
          </a:gradFill>
        </p:grpSpPr>
        <p:sp>
          <p:nvSpPr>
            <p:cNvPr id="26" name="任意多边形: 形状 25"/>
            <p:cNvSpPr/>
            <p:nvPr/>
          </p:nvSpPr>
          <p:spPr>
            <a:xfrm>
              <a:off x="6800681" y="3018075"/>
              <a:ext cx="46662" cy="275813"/>
            </a:xfrm>
            <a:custGeom>
              <a:avLst/>
              <a:gdLst>
                <a:gd name="connsiteX0" fmla="*/ 0 w 46662"/>
                <a:gd name="connsiteY0" fmla="*/ 0 h 275813"/>
                <a:gd name="connsiteX1" fmla="*/ 46662 w 46662"/>
                <a:gd name="connsiteY1" fmla="*/ 0 h 275813"/>
                <a:gd name="connsiteX2" fmla="*/ 46662 w 46662"/>
                <a:gd name="connsiteY2" fmla="*/ 275813 h 275813"/>
                <a:gd name="connsiteX3" fmla="*/ 0 w 46662"/>
                <a:gd name="connsiteY3" fmla="*/ 275813 h 275813"/>
              </a:gdLst>
              <a:ahLst/>
              <a:cxnLst>
                <a:cxn ang="0">
                  <a:pos x="connsiteX0" y="connsiteY0"/>
                </a:cxn>
                <a:cxn ang="0">
                  <a:pos x="connsiteX1" y="connsiteY1"/>
                </a:cxn>
                <a:cxn ang="0">
                  <a:pos x="connsiteX2" y="connsiteY2"/>
                </a:cxn>
                <a:cxn ang="0">
                  <a:pos x="connsiteX3" y="connsiteY3"/>
                </a:cxn>
              </a:cxnLst>
              <a:rect l="l" t="t" r="r" b="b"/>
              <a:pathLst>
                <a:path w="46662" h="275813">
                  <a:moveTo>
                    <a:pt x="0" y="0"/>
                  </a:moveTo>
                  <a:lnTo>
                    <a:pt x="46662" y="0"/>
                  </a:lnTo>
                  <a:lnTo>
                    <a:pt x="46662" y="275813"/>
                  </a:lnTo>
                  <a:lnTo>
                    <a:pt x="0" y="275813"/>
                  </a:lnTo>
                  <a:close/>
                </a:path>
              </a:pathLst>
            </a:custGeom>
            <a:grpFill/>
            <a:ln w="884" cap="flat">
              <a:noFill/>
              <a:prstDash val="solid"/>
              <a:miter/>
            </a:ln>
          </p:spPr>
          <p:txBody>
            <a:bodyPr rtlCol="0" anchor="ctr"/>
            <a:lstStyle/>
            <a:p>
              <a:endParaRPr lang="zh-CN" altLang="en-US"/>
            </a:p>
          </p:txBody>
        </p:sp>
        <p:sp>
          <p:nvSpPr>
            <p:cNvPr id="27" name="任意多边形: 形状 26"/>
            <p:cNvSpPr/>
            <p:nvPr/>
          </p:nvSpPr>
          <p:spPr>
            <a:xfrm>
              <a:off x="6661709" y="2780606"/>
              <a:ext cx="263741" cy="750650"/>
            </a:xfrm>
            <a:custGeom>
              <a:avLst/>
              <a:gdLst>
                <a:gd name="connsiteX0" fmla="*/ 131871 w 263741"/>
                <a:gd name="connsiteY0" fmla="*/ 46662 h 750650"/>
                <a:gd name="connsiteX1" fmla="*/ 217080 w 263741"/>
                <a:gd name="connsiteY1" fmla="*/ 131871 h 750650"/>
                <a:gd name="connsiteX2" fmla="*/ 131871 w 263741"/>
                <a:gd name="connsiteY2" fmla="*/ 217080 h 750650"/>
                <a:gd name="connsiteX3" fmla="*/ 46662 w 263741"/>
                <a:gd name="connsiteY3" fmla="*/ 131871 h 750650"/>
                <a:gd name="connsiteX4" fmla="*/ 131871 w 263741"/>
                <a:gd name="connsiteY4" fmla="*/ 46662 h 750650"/>
                <a:gd name="connsiteX5" fmla="*/ 131871 w 263741"/>
                <a:gd name="connsiteY5" fmla="*/ 0 h 750650"/>
                <a:gd name="connsiteX6" fmla="*/ 0 w 263741"/>
                <a:gd name="connsiteY6" fmla="*/ 131871 h 750650"/>
                <a:gd name="connsiteX7" fmla="*/ 131871 w 263741"/>
                <a:gd name="connsiteY7" fmla="*/ 263742 h 750650"/>
                <a:gd name="connsiteX8" fmla="*/ 263742 w 263741"/>
                <a:gd name="connsiteY8" fmla="*/ 131871 h 750650"/>
                <a:gd name="connsiteX9" fmla="*/ 131871 w 263741"/>
                <a:gd name="connsiteY9" fmla="*/ 0 h 750650"/>
                <a:gd name="connsiteX10" fmla="*/ 131871 w 263741"/>
                <a:gd name="connsiteY10" fmla="*/ 533570 h 750650"/>
                <a:gd name="connsiteX11" fmla="*/ 217080 w 263741"/>
                <a:gd name="connsiteY11" fmla="*/ 618780 h 750650"/>
                <a:gd name="connsiteX12" fmla="*/ 131871 w 263741"/>
                <a:gd name="connsiteY12" fmla="*/ 703988 h 750650"/>
                <a:gd name="connsiteX13" fmla="*/ 46662 w 263741"/>
                <a:gd name="connsiteY13" fmla="*/ 618780 h 750650"/>
                <a:gd name="connsiteX14" fmla="*/ 131871 w 263741"/>
                <a:gd name="connsiteY14" fmla="*/ 533570 h 750650"/>
                <a:gd name="connsiteX15" fmla="*/ 131871 w 263741"/>
                <a:gd name="connsiteY15" fmla="*/ 486909 h 750650"/>
                <a:gd name="connsiteX16" fmla="*/ 0 w 263741"/>
                <a:gd name="connsiteY16" fmla="*/ 618780 h 750650"/>
                <a:gd name="connsiteX17" fmla="*/ 131871 w 263741"/>
                <a:gd name="connsiteY17" fmla="*/ 750651 h 750650"/>
                <a:gd name="connsiteX18" fmla="*/ 263742 w 263741"/>
                <a:gd name="connsiteY18" fmla="*/ 618780 h 750650"/>
                <a:gd name="connsiteX19" fmla="*/ 131871 w 263741"/>
                <a:gd name="connsiteY19" fmla="*/ 486909 h 75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63741" h="750650">
                  <a:moveTo>
                    <a:pt x="131871" y="46662"/>
                  </a:moveTo>
                  <a:cubicBezTo>
                    <a:pt x="178931" y="46662"/>
                    <a:pt x="217080" y="84812"/>
                    <a:pt x="217080" y="131871"/>
                  </a:cubicBezTo>
                  <a:cubicBezTo>
                    <a:pt x="217080" y="178931"/>
                    <a:pt x="178931" y="217080"/>
                    <a:pt x="131871" y="217080"/>
                  </a:cubicBezTo>
                  <a:cubicBezTo>
                    <a:pt x="84812" y="217080"/>
                    <a:pt x="46662" y="178931"/>
                    <a:pt x="46662" y="131871"/>
                  </a:cubicBezTo>
                  <a:cubicBezTo>
                    <a:pt x="46718" y="84835"/>
                    <a:pt x="84835" y="46718"/>
                    <a:pt x="131871" y="46662"/>
                  </a:cubicBezTo>
                  <a:moveTo>
                    <a:pt x="131871" y="0"/>
                  </a:moveTo>
                  <a:cubicBezTo>
                    <a:pt x="59041" y="0"/>
                    <a:pt x="0" y="59040"/>
                    <a:pt x="0" y="131871"/>
                  </a:cubicBezTo>
                  <a:cubicBezTo>
                    <a:pt x="0" y="204701"/>
                    <a:pt x="59041" y="263742"/>
                    <a:pt x="131871" y="263742"/>
                  </a:cubicBezTo>
                  <a:cubicBezTo>
                    <a:pt x="204701" y="263742"/>
                    <a:pt x="263742" y="204701"/>
                    <a:pt x="263742" y="131871"/>
                  </a:cubicBezTo>
                  <a:cubicBezTo>
                    <a:pt x="263742" y="59040"/>
                    <a:pt x="204701" y="0"/>
                    <a:pt x="131871" y="0"/>
                  </a:cubicBezTo>
                  <a:close/>
                  <a:moveTo>
                    <a:pt x="131871" y="533570"/>
                  </a:moveTo>
                  <a:cubicBezTo>
                    <a:pt x="178931" y="533570"/>
                    <a:pt x="217080" y="571720"/>
                    <a:pt x="217080" y="618780"/>
                  </a:cubicBezTo>
                  <a:cubicBezTo>
                    <a:pt x="217080" y="665839"/>
                    <a:pt x="178931" y="703988"/>
                    <a:pt x="131871" y="703988"/>
                  </a:cubicBezTo>
                  <a:cubicBezTo>
                    <a:pt x="84812" y="703988"/>
                    <a:pt x="46662" y="665839"/>
                    <a:pt x="46662" y="618780"/>
                  </a:cubicBezTo>
                  <a:cubicBezTo>
                    <a:pt x="46718" y="571743"/>
                    <a:pt x="84835" y="533626"/>
                    <a:pt x="131871" y="533570"/>
                  </a:cubicBezTo>
                  <a:moveTo>
                    <a:pt x="131871" y="486909"/>
                  </a:moveTo>
                  <a:cubicBezTo>
                    <a:pt x="59041" y="486909"/>
                    <a:pt x="0" y="545949"/>
                    <a:pt x="0" y="618780"/>
                  </a:cubicBezTo>
                  <a:cubicBezTo>
                    <a:pt x="0" y="691610"/>
                    <a:pt x="59041" y="750651"/>
                    <a:pt x="131871" y="750651"/>
                  </a:cubicBezTo>
                  <a:cubicBezTo>
                    <a:pt x="204701" y="750651"/>
                    <a:pt x="263742" y="691610"/>
                    <a:pt x="263742" y="618780"/>
                  </a:cubicBezTo>
                  <a:cubicBezTo>
                    <a:pt x="263742" y="545949"/>
                    <a:pt x="204701" y="486909"/>
                    <a:pt x="131871" y="486909"/>
                  </a:cubicBezTo>
                  <a:close/>
                </a:path>
              </a:pathLst>
            </a:custGeom>
            <a:grpFill/>
            <a:ln w="884" cap="flat">
              <a:noFill/>
              <a:prstDash val="solid"/>
              <a:miter/>
            </a:ln>
          </p:spPr>
          <p:txBody>
            <a:bodyPr rtlCol="0" anchor="ctr"/>
            <a:lstStyle/>
            <a:p>
              <a:endParaRPr lang="zh-CN" altLang="en-US"/>
            </a:p>
          </p:txBody>
        </p:sp>
        <p:sp>
          <p:nvSpPr>
            <p:cNvPr id="28" name="任意多边形: 形状 27"/>
            <p:cNvSpPr/>
            <p:nvPr/>
          </p:nvSpPr>
          <p:spPr>
            <a:xfrm>
              <a:off x="6479119" y="2913795"/>
              <a:ext cx="214138" cy="484068"/>
            </a:xfrm>
            <a:custGeom>
              <a:avLst/>
              <a:gdLst>
                <a:gd name="connsiteX0" fmla="*/ 31548 w 214138"/>
                <a:gd name="connsiteY0" fmla="*/ 146072 h 484068"/>
                <a:gd name="connsiteX1" fmla="*/ 214138 w 214138"/>
                <a:gd name="connsiteY1" fmla="*/ 40576 h 484068"/>
                <a:gd name="connsiteX2" fmla="*/ 190807 w 214138"/>
                <a:gd name="connsiteY2" fmla="*/ 0 h 484068"/>
                <a:gd name="connsiteX3" fmla="*/ 0 w 214138"/>
                <a:gd name="connsiteY3" fmla="*/ 110265 h 484068"/>
                <a:gd name="connsiteX4" fmla="*/ 31548 w 214138"/>
                <a:gd name="connsiteY4" fmla="*/ 146072 h 484068"/>
                <a:gd name="connsiteX5" fmla="*/ 31548 w 214138"/>
                <a:gd name="connsiteY5" fmla="*/ 338199 h 484068"/>
                <a:gd name="connsiteX6" fmla="*/ 0 w 214138"/>
                <a:gd name="connsiteY6" fmla="*/ 374007 h 484068"/>
                <a:gd name="connsiteX7" fmla="*/ 190807 w 214138"/>
                <a:gd name="connsiteY7" fmla="*/ 484068 h 484068"/>
                <a:gd name="connsiteX8" fmla="*/ 214138 w 214138"/>
                <a:gd name="connsiteY8" fmla="*/ 443493 h 484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4138" h="484068">
                  <a:moveTo>
                    <a:pt x="31548" y="146072"/>
                  </a:moveTo>
                  <a:lnTo>
                    <a:pt x="214138" y="40576"/>
                  </a:lnTo>
                  <a:lnTo>
                    <a:pt x="190807" y="0"/>
                  </a:lnTo>
                  <a:lnTo>
                    <a:pt x="0" y="110265"/>
                  </a:lnTo>
                  <a:cubicBezTo>
                    <a:pt x="12106" y="120700"/>
                    <a:pt x="22721" y="132748"/>
                    <a:pt x="31548" y="146072"/>
                  </a:cubicBezTo>
                  <a:close/>
                  <a:moveTo>
                    <a:pt x="31548" y="338199"/>
                  </a:moveTo>
                  <a:cubicBezTo>
                    <a:pt x="22721" y="351523"/>
                    <a:pt x="12106" y="363572"/>
                    <a:pt x="0" y="374007"/>
                  </a:cubicBezTo>
                  <a:lnTo>
                    <a:pt x="190807" y="484068"/>
                  </a:lnTo>
                  <a:lnTo>
                    <a:pt x="214138" y="443493"/>
                  </a:lnTo>
                  <a:close/>
                </a:path>
              </a:pathLst>
            </a:custGeom>
            <a:grpFill/>
            <a:ln w="884" cap="flat">
              <a:noFill/>
              <a:prstDash val="solid"/>
              <a:miter/>
            </a:ln>
          </p:spPr>
          <p:txBody>
            <a:bodyPr rtlCol="0" anchor="ctr"/>
            <a:lstStyle/>
            <a:p>
              <a:endParaRPr lang="zh-CN" altLang="en-US"/>
            </a:p>
          </p:txBody>
        </p:sp>
        <p:sp>
          <p:nvSpPr>
            <p:cNvPr id="29" name="任意多边形: 形状 28"/>
            <p:cNvSpPr/>
            <p:nvPr/>
          </p:nvSpPr>
          <p:spPr>
            <a:xfrm>
              <a:off x="6235665" y="3024060"/>
              <a:ext cx="263741" cy="263741"/>
            </a:xfrm>
            <a:custGeom>
              <a:avLst/>
              <a:gdLst>
                <a:gd name="connsiteX0" fmla="*/ 0 w 263741"/>
                <a:gd name="connsiteY0" fmla="*/ 131871 h 263741"/>
                <a:gd name="connsiteX1" fmla="*/ 131871 w 263741"/>
                <a:gd name="connsiteY1" fmla="*/ 263742 h 263741"/>
                <a:gd name="connsiteX2" fmla="*/ 263742 w 263741"/>
                <a:gd name="connsiteY2" fmla="*/ 131871 h 263741"/>
                <a:gd name="connsiteX3" fmla="*/ 131871 w 263741"/>
                <a:gd name="connsiteY3" fmla="*/ 0 h 263741"/>
                <a:gd name="connsiteX4" fmla="*/ 0 w 263741"/>
                <a:gd name="connsiteY4" fmla="*/ 131871 h 263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3741" h="263741">
                  <a:moveTo>
                    <a:pt x="0" y="131871"/>
                  </a:moveTo>
                  <a:cubicBezTo>
                    <a:pt x="0" y="204701"/>
                    <a:pt x="59041" y="263742"/>
                    <a:pt x="131871" y="263742"/>
                  </a:cubicBezTo>
                  <a:cubicBezTo>
                    <a:pt x="204701" y="263742"/>
                    <a:pt x="263742" y="204701"/>
                    <a:pt x="263742" y="131871"/>
                  </a:cubicBezTo>
                  <a:cubicBezTo>
                    <a:pt x="263742" y="59041"/>
                    <a:pt x="204701" y="0"/>
                    <a:pt x="131871" y="0"/>
                  </a:cubicBezTo>
                  <a:cubicBezTo>
                    <a:pt x="59041" y="0"/>
                    <a:pt x="0" y="59041"/>
                    <a:pt x="0" y="131871"/>
                  </a:cubicBezTo>
                  <a:close/>
                </a:path>
              </a:pathLst>
            </a:custGeom>
            <a:grpFill/>
            <a:ln w="884" cap="flat">
              <a:noFill/>
              <a:prstDash val="solid"/>
              <a:miter/>
            </a:ln>
          </p:spPr>
          <p:txBody>
            <a:bodyPr rtlCol="0" anchor="ctr"/>
            <a:lstStyle/>
            <a:p>
              <a:endParaRPr lang="zh-CN" altLang="en-US"/>
            </a:p>
          </p:txBody>
        </p:sp>
      </p:grpSp>
      <p:grpSp>
        <p:nvGrpSpPr>
          <p:cNvPr id="31" name="组合 30"/>
          <p:cNvGrpSpPr/>
          <p:nvPr/>
        </p:nvGrpSpPr>
        <p:grpSpPr>
          <a:xfrm>
            <a:off x="435385" y="118126"/>
            <a:ext cx="2321021" cy="906309"/>
            <a:chOff x="435385" y="118126"/>
            <a:chExt cx="2321021" cy="906309"/>
          </a:xfrm>
        </p:grpSpPr>
        <p:sp>
          <p:nvSpPr>
            <p:cNvPr id="32" name="文本框 31"/>
            <p:cNvSpPr txBox="1"/>
            <p:nvPr/>
          </p:nvSpPr>
          <p:spPr>
            <a:xfrm>
              <a:off x="708420" y="151164"/>
              <a:ext cx="1402080" cy="460375"/>
            </a:xfrm>
            <a:prstGeom prst="rect">
              <a:avLst/>
            </a:prstGeom>
            <a:noFill/>
          </p:spPr>
          <p:txBody>
            <a:bodyPr wrap="none" rtlCol="0">
              <a:spAutoFit/>
            </a:bodyPr>
            <a:lstStyle/>
            <a:p>
              <a:r>
                <a:rPr lang="zh-CN" altLang="en-US" sz="2400" b="1" dirty="0">
                  <a:latin typeface="Segoe UI" panose="020B0502040204020203" pitchFamily="34" charset="0"/>
                  <a:cs typeface="Segoe UI" panose="020B0502040204020203" pitchFamily="34" charset="0"/>
                </a:rPr>
                <a:t>序列预测</a:t>
              </a:r>
              <a:endParaRPr lang="zh-CN" altLang="en-US" sz="2400" b="1" dirty="0">
                <a:latin typeface="Segoe UI" panose="020B0502040204020203" pitchFamily="34" charset="0"/>
                <a:cs typeface="Segoe UI" panose="020B0502040204020203" pitchFamily="34" charset="0"/>
              </a:endParaRPr>
            </a:p>
          </p:txBody>
        </p:sp>
        <p:sp>
          <p:nvSpPr>
            <p:cNvPr id="33" name="矩形 32"/>
            <p:cNvSpPr/>
            <p:nvPr/>
          </p:nvSpPr>
          <p:spPr>
            <a:xfrm>
              <a:off x="2340908" y="655103"/>
              <a:ext cx="415498" cy="369332"/>
            </a:xfrm>
            <a:prstGeom prst="rect">
              <a:avLst/>
            </a:prstGeom>
          </p:spPr>
          <p:txBody>
            <a:bodyPr wrap="none">
              <a:spAutoFit/>
            </a:bodyPr>
            <a:lstStyle/>
            <a:p>
              <a:r>
                <a:rPr lang="zh-CN" altLang="en-US" b="1" dirty="0">
                  <a:gradFill>
                    <a:gsLst>
                      <a:gs pos="0">
                        <a:srgbClr val="434DD5"/>
                      </a:gs>
                      <a:gs pos="100000">
                        <a:srgbClr val="488BCE"/>
                      </a:gs>
                    </a:gsLst>
                    <a:lin ang="5400000" scaled="1"/>
                  </a:gradFill>
                  <a:latin typeface="Segoe UI" panose="020B0502040204020203" pitchFamily="34" charset="0"/>
                  <a:cs typeface="Segoe UI" panose="020B0502040204020203" pitchFamily="34" charset="0"/>
                </a:rPr>
                <a:t>」</a:t>
              </a:r>
              <a:endParaRPr lang="zh-CN" altLang="en-US" dirty="0">
                <a:gradFill>
                  <a:gsLst>
                    <a:gs pos="0">
                      <a:srgbClr val="434DD5"/>
                    </a:gs>
                    <a:gs pos="100000">
                      <a:srgbClr val="488BCE"/>
                    </a:gs>
                  </a:gsLst>
                  <a:lin ang="5400000" scaled="1"/>
                </a:gradFill>
              </a:endParaRPr>
            </a:p>
          </p:txBody>
        </p:sp>
        <p:sp>
          <p:nvSpPr>
            <p:cNvPr id="34" name="矩形 33"/>
            <p:cNvSpPr/>
            <p:nvPr/>
          </p:nvSpPr>
          <p:spPr>
            <a:xfrm>
              <a:off x="435385" y="118126"/>
              <a:ext cx="415498" cy="369332"/>
            </a:xfrm>
            <a:prstGeom prst="rect">
              <a:avLst/>
            </a:prstGeom>
            <a:noFill/>
          </p:spPr>
          <p:txBody>
            <a:bodyPr wrap="none">
              <a:spAutoFit/>
            </a:bodyPr>
            <a:lstStyle/>
            <a:p>
              <a:r>
                <a:rPr lang="zh-CN" altLang="en-US" b="1" dirty="0">
                  <a:gradFill>
                    <a:gsLst>
                      <a:gs pos="0">
                        <a:srgbClr val="434DD5"/>
                      </a:gs>
                      <a:gs pos="100000">
                        <a:srgbClr val="488BCE"/>
                      </a:gs>
                    </a:gsLst>
                    <a:lin ang="5400000" scaled="1"/>
                  </a:gradFill>
                  <a:latin typeface="Segoe UI" panose="020B0502040204020203" pitchFamily="34" charset="0"/>
                  <a:cs typeface="Segoe UI" panose="020B0502040204020203" pitchFamily="34" charset="0"/>
                </a:rPr>
                <a:t>「</a:t>
              </a:r>
              <a:endParaRPr lang="zh-CN" altLang="en-US" dirty="0">
                <a:gradFill>
                  <a:gsLst>
                    <a:gs pos="0">
                      <a:srgbClr val="434DD5"/>
                    </a:gs>
                    <a:gs pos="100000">
                      <a:srgbClr val="488BCE"/>
                    </a:gs>
                  </a:gsLst>
                  <a:lin ang="5400000" scaled="1"/>
                </a:gradFill>
              </a:endParaRPr>
            </a:p>
          </p:txBody>
        </p:sp>
        <p:cxnSp>
          <p:nvCxnSpPr>
            <p:cNvPr id="35" name="直接连接符 34"/>
            <p:cNvCxnSpPr/>
            <p:nvPr/>
          </p:nvCxnSpPr>
          <p:spPr>
            <a:xfrm>
              <a:off x="821805" y="612829"/>
              <a:ext cx="1551007" cy="0"/>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36" name="矩形 35"/>
            <p:cNvSpPr/>
            <p:nvPr/>
          </p:nvSpPr>
          <p:spPr>
            <a:xfrm>
              <a:off x="708420" y="620378"/>
              <a:ext cx="2016125" cy="337185"/>
            </a:xfrm>
            <a:prstGeom prst="rect">
              <a:avLst/>
            </a:prstGeom>
          </p:spPr>
          <p:txBody>
            <a:bodyPr wrap="none">
              <a:spAutoFit/>
            </a:bodyPr>
            <a:lstStyle/>
            <a:p>
              <a:pPr algn="l"/>
              <a:r>
                <a:rPr sz="1600" dirty="0">
                  <a:solidFill>
                    <a:schemeClr val="bg2">
                      <a:lumMod val="50000"/>
                    </a:schemeClr>
                  </a:solidFill>
                  <a:latin typeface="Segoe UI" panose="020B0502040204020203" pitchFamily="34" charset="0"/>
                  <a:cs typeface="Segoe UI" panose="020B0502040204020203" pitchFamily="34" charset="0"/>
                </a:rPr>
                <a:t>Sequence prediction</a:t>
              </a:r>
              <a:endParaRPr sz="1600" dirty="0">
                <a:solidFill>
                  <a:schemeClr val="bg2">
                    <a:lumMod val="50000"/>
                  </a:schemeClr>
                </a:solidFill>
                <a:latin typeface="Segoe UI" panose="020B0502040204020203" pitchFamily="34" charset="0"/>
                <a:cs typeface="Segoe UI" panose="020B0502040204020203" pitchFamily="34" charset="0"/>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形 17"/>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10150536" y="3716082"/>
            <a:ext cx="814828" cy="835441"/>
          </a:xfrm>
          <a:prstGeom prst="rect">
            <a:avLst/>
          </a:prstGeom>
        </p:spPr>
      </p:pic>
      <p:sp>
        <p:nvSpPr>
          <p:cNvPr id="19" name="矩形 18"/>
          <p:cNvSpPr/>
          <p:nvPr/>
        </p:nvSpPr>
        <p:spPr>
          <a:xfrm>
            <a:off x="9589640" y="4627344"/>
            <a:ext cx="2166930" cy="461665"/>
          </a:xfrm>
          <a:prstGeom prst="rect">
            <a:avLst/>
          </a:prstGeom>
          <a:noFill/>
        </p:spPr>
        <p:txBody>
          <a:bodyPr wrap="square" rtlCol="0">
            <a:spAutoFit/>
          </a:bodyPr>
          <a:lstStyle/>
          <a:p>
            <a:pPr algn="ctr"/>
            <a:r>
              <a:rPr lang="zh-CN" altLang="en-US" sz="2400" spc="140" dirty="0">
                <a:solidFill>
                  <a:schemeClr val="bg1">
                    <a:lumMod val="95000"/>
                  </a:schemeClr>
                </a:solidFill>
                <a:latin typeface="思源黑体 CN Heavy" panose="020B0A00000000000000" pitchFamily="34" charset="-122"/>
                <a:ea typeface="思源黑体 CN Heavy" panose="020B0A00000000000000" pitchFamily="34" charset="-122"/>
              </a:rPr>
              <a:t>重点内容</a:t>
            </a:r>
            <a:endParaRPr lang="zh-CN" altLang="en-US" sz="2400" spc="140" dirty="0">
              <a:solidFill>
                <a:schemeClr val="bg1">
                  <a:lumMod val="95000"/>
                </a:schemeClr>
              </a:solidFill>
              <a:latin typeface="思源黑体 CN Heavy" panose="020B0A00000000000000" pitchFamily="34" charset="-122"/>
              <a:ea typeface="思源黑体 CN Heavy" panose="020B0A00000000000000" pitchFamily="34" charset="-122"/>
            </a:endParaRPr>
          </a:p>
        </p:txBody>
      </p:sp>
      <p:sp>
        <p:nvSpPr>
          <p:cNvPr id="21" name="矩形 20"/>
          <p:cNvSpPr/>
          <p:nvPr/>
        </p:nvSpPr>
        <p:spPr>
          <a:xfrm>
            <a:off x="6548806" y="1965913"/>
            <a:ext cx="2140037" cy="738664"/>
          </a:xfrm>
          <a:prstGeom prst="rect">
            <a:avLst/>
          </a:prstGeom>
        </p:spPr>
        <p:txBody>
          <a:bodyPr wrap="square">
            <a:spAutoFit/>
          </a:bodyPr>
          <a:lstStyle/>
          <a:p>
            <a:pPr algn="ctr">
              <a:spcAft>
                <a:spcPts val="0"/>
              </a:spcAft>
            </a:pPr>
            <a:r>
              <a:rPr lang="en-US" altLang="zh-CN" sz="1400" kern="100" dirty="0">
                <a:solidFill>
                  <a:schemeClr val="bg1">
                    <a:lumMod val="95000"/>
                  </a:schemeClr>
                </a:solidFill>
                <a:latin typeface="Segoe UI" panose="020B0502040204020203" pitchFamily="34" charset="0"/>
                <a:ea typeface="微软雅黑" panose="020B0503020204020204" pitchFamily="34" charset="-122"/>
                <a:cs typeface="Segoe UI" panose="020B0502040204020203" pitchFamily="34" charset="0"/>
              </a:rPr>
              <a:t>Lorem ipsum dolor sit </a:t>
            </a:r>
            <a:r>
              <a:rPr lang="en-US" altLang="zh-CN" sz="1400" kern="100" dirty="0" err="1">
                <a:solidFill>
                  <a:schemeClr val="bg1">
                    <a:lumMod val="95000"/>
                  </a:schemeClr>
                </a:solidFill>
                <a:latin typeface="Segoe UI" panose="020B0502040204020203" pitchFamily="34" charset="0"/>
                <a:ea typeface="微软雅黑" panose="020B0503020204020204" pitchFamily="34" charset="-122"/>
                <a:cs typeface="Segoe UI" panose="020B0502040204020203" pitchFamily="34" charset="0"/>
              </a:rPr>
              <a:t>amet</a:t>
            </a:r>
            <a:r>
              <a:rPr lang="en-US" altLang="zh-CN" sz="1400" kern="100" dirty="0">
                <a:solidFill>
                  <a:schemeClr val="bg1">
                    <a:lumMod val="95000"/>
                  </a:schemeClr>
                </a:solidFill>
                <a:latin typeface="Segoe UI" panose="020B0502040204020203" pitchFamily="34" charset="0"/>
                <a:ea typeface="微软雅黑" panose="020B0503020204020204" pitchFamily="34" charset="-122"/>
                <a:cs typeface="Segoe UI" panose="020B0502040204020203" pitchFamily="34" charset="0"/>
              </a:rPr>
              <a:t>, </a:t>
            </a:r>
            <a:r>
              <a:rPr lang="en-US" altLang="zh-CN" sz="1400" kern="100" dirty="0" err="1">
                <a:solidFill>
                  <a:schemeClr val="bg1">
                    <a:lumMod val="95000"/>
                  </a:schemeClr>
                </a:solidFill>
                <a:latin typeface="Segoe UI" panose="020B0502040204020203" pitchFamily="34" charset="0"/>
                <a:ea typeface="微软雅黑" panose="020B0503020204020204" pitchFamily="34" charset="-122"/>
                <a:cs typeface="Segoe UI" panose="020B0502040204020203" pitchFamily="34" charset="0"/>
              </a:rPr>
              <a:t>consectetuer</a:t>
            </a:r>
            <a:r>
              <a:rPr lang="en-US" altLang="zh-CN" sz="1400" kern="100" dirty="0">
                <a:solidFill>
                  <a:schemeClr val="bg1">
                    <a:lumMod val="95000"/>
                  </a:schemeClr>
                </a:solidFill>
                <a:latin typeface="Segoe UI" panose="020B0502040204020203" pitchFamily="34" charset="0"/>
                <a:ea typeface="微软雅黑" panose="020B0503020204020204" pitchFamily="34" charset="-122"/>
                <a:cs typeface="Segoe UI" panose="020B0502040204020203" pitchFamily="34" charset="0"/>
              </a:rPr>
              <a:t> </a:t>
            </a:r>
            <a:r>
              <a:rPr lang="en-US" altLang="zh-CN" sz="1400" kern="100" dirty="0" err="1">
                <a:solidFill>
                  <a:schemeClr val="bg1">
                    <a:lumMod val="95000"/>
                  </a:schemeClr>
                </a:solidFill>
                <a:latin typeface="Segoe UI" panose="020B0502040204020203" pitchFamily="34" charset="0"/>
                <a:ea typeface="微软雅黑" panose="020B0503020204020204" pitchFamily="34" charset="-122"/>
                <a:cs typeface="Segoe UI" panose="020B0502040204020203" pitchFamily="34" charset="0"/>
              </a:rPr>
              <a:t>adipiscing</a:t>
            </a:r>
            <a:r>
              <a:rPr lang="en-US" altLang="zh-CN" sz="1400" kern="100" dirty="0">
                <a:solidFill>
                  <a:schemeClr val="bg1">
                    <a:lumMod val="95000"/>
                  </a:schemeClr>
                </a:solidFill>
                <a:latin typeface="Segoe UI" panose="020B0502040204020203" pitchFamily="34" charset="0"/>
                <a:ea typeface="微软雅黑" panose="020B0503020204020204" pitchFamily="34" charset="-122"/>
                <a:cs typeface="Segoe UI" panose="020B0502040204020203" pitchFamily="34" charset="0"/>
              </a:rPr>
              <a:t> </a:t>
            </a:r>
            <a:r>
              <a:rPr lang="en-US" altLang="zh-CN" sz="1400" kern="100" dirty="0" err="1">
                <a:solidFill>
                  <a:schemeClr val="bg1">
                    <a:lumMod val="95000"/>
                  </a:schemeClr>
                </a:solidFill>
                <a:latin typeface="Segoe UI" panose="020B0502040204020203" pitchFamily="34" charset="0"/>
                <a:ea typeface="微软雅黑" panose="020B0503020204020204" pitchFamily="34" charset="-122"/>
                <a:cs typeface="Segoe UI" panose="020B0502040204020203" pitchFamily="34" charset="0"/>
              </a:rPr>
              <a:t>elit</a:t>
            </a:r>
            <a:r>
              <a:rPr lang="en-US" altLang="zh-CN" sz="1400" kern="100" dirty="0">
                <a:solidFill>
                  <a:schemeClr val="bg1">
                    <a:lumMod val="95000"/>
                  </a:schemeClr>
                </a:solidFill>
                <a:latin typeface="Segoe UI" panose="020B0502040204020203" pitchFamily="34" charset="0"/>
                <a:ea typeface="微软雅黑" panose="020B0503020204020204" pitchFamily="34" charset="-122"/>
                <a:cs typeface="Segoe UI" panose="020B0502040204020203" pitchFamily="34" charset="0"/>
              </a:rPr>
              <a:t>. </a:t>
            </a:r>
            <a:endParaRPr lang="zh-CN" altLang="zh-CN" sz="1400" kern="100" dirty="0">
              <a:solidFill>
                <a:schemeClr val="bg1">
                  <a:lumMod val="95000"/>
                </a:schemeClr>
              </a:solidFill>
              <a:latin typeface="Segoe UI" panose="020B0502040204020203" pitchFamily="34" charset="0"/>
              <a:ea typeface="思源黑体 CN Medium" panose="020B0600000000000000" pitchFamily="34" charset="-122"/>
              <a:cs typeface="Segoe UI" panose="020B0502040204020203" pitchFamily="34" charset="0"/>
            </a:endParaRPr>
          </a:p>
        </p:txBody>
      </p:sp>
      <p:sp>
        <p:nvSpPr>
          <p:cNvPr id="22" name="矩形 21"/>
          <p:cNvSpPr/>
          <p:nvPr/>
        </p:nvSpPr>
        <p:spPr>
          <a:xfrm>
            <a:off x="9542105" y="5028099"/>
            <a:ext cx="2140037" cy="738664"/>
          </a:xfrm>
          <a:prstGeom prst="rect">
            <a:avLst/>
          </a:prstGeom>
        </p:spPr>
        <p:txBody>
          <a:bodyPr wrap="square">
            <a:spAutoFit/>
          </a:bodyPr>
          <a:lstStyle/>
          <a:p>
            <a:pPr algn="ctr">
              <a:spcAft>
                <a:spcPts val="0"/>
              </a:spcAft>
            </a:pPr>
            <a:r>
              <a:rPr lang="en-US" altLang="zh-CN" sz="1400" kern="100" dirty="0">
                <a:solidFill>
                  <a:schemeClr val="bg1">
                    <a:lumMod val="95000"/>
                  </a:schemeClr>
                </a:solidFill>
                <a:latin typeface="Segoe UI" panose="020B0502040204020203" pitchFamily="34" charset="0"/>
                <a:ea typeface="微软雅黑" panose="020B0503020204020204" pitchFamily="34" charset="-122"/>
                <a:cs typeface="Segoe UI" panose="020B0502040204020203" pitchFamily="34" charset="0"/>
              </a:rPr>
              <a:t>Lorem ipsum dolor sit </a:t>
            </a:r>
            <a:r>
              <a:rPr lang="en-US" altLang="zh-CN" sz="1400" kern="100" dirty="0" err="1">
                <a:solidFill>
                  <a:schemeClr val="bg1">
                    <a:lumMod val="95000"/>
                  </a:schemeClr>
                </a:solidFill>
                <a:latin typeface="Segoe UI" panose="020B0502040204020203" pitchFamily="34" charset="0"/>
                <a:ea typeface="微软雅黑" panose="020B0503020204020204" pitchFamily="34" charset="-122"/>
                <a:cs typeface="Segoe UI" panose="020B0502040204020203" pitchFamily="34" charset="0"/>
              </a:rPr>
              <a:t>amet</a:t>
            </a:r>
            <a:r>
              <a:rPr lang="en-US" altLang="zh-CN" sz="1400" kern="100" dirty="0">
                <a:solidFill>
                  <a:schemeClr val="bg1">
                    <a:lumMod val="95000"/>
                  </a:schemeClr>
                </a:solidFill>
                <a:latin typeface="Segoe UI" panose="020B0502040204020203" pitchFamily="34" charset="0"/>
                <a:ea typeface="微软雅黑" panose="020B0503020204020204" pitchFamily="34" charset="-122"/>
                <a:cs typeface="Segoe UI" panose="020B0502040204020203" pitchFamily="34" charset="0"/>
              </a:rPr>
              <a:t>, </a:t>
            </a:r>
            <a:r>
              <a:rPr lang="en-US" altLang="zh-CN" sz="1400" kern="100" dirty="0" err="1">
                <a:solidFill>
                  <a:schemeClr val="bg1">
                    <a:lumMod val="95000"/>
                  </a:schemeClr>
                </a:solidFill>
                <a:latin typeface="Segoe UI" panose="020B0502040204020203" pitchFamily="34" charset="0"/>
                <a:ea typeface="微软雅黑" panose="020B0503020204020204" pitchFamily="34" charset="-122"/>
                <a:cs typeface="Segoe UI" panose="020B0502040204020203" pitchFamily="34" charset="0"/>
              </a:rPr>
              <a:t>consectetuer</a:t>
            </a:r>
            <a:r>
              <a:rPr lang="en-US" altLang="zh-CN" sz="1400" kern="100" dirty="0">
                <a:solidFill>
                  <a:schemeClr val="bg1">
                    <a:lumMod val="95000"/>
                  </a:schemeClr>
                </a:solidFill>
                <a:latin typeface="Segoe UI" panose="020B0502040204020203" pitchFamily="34" charset="0"/>
                <a:ea typeface="微软雅黑" panose="020B0503020204020204" pitchFamily="34" charset="-122"/>
                <a:cs typeface="Segoe UI" panose="020B0502040204020203" pitchFamily="34" charset="0"/>
              </a:rPr>
              <a:t> </a:t>
            </a:r>
            <a:r>
              <a:rPr lang="en-US" altLang="zh-CN" sz="1400" kern="100" dirty="0" err="1">
                <a:solidFill>
                  <a:schemeClr val="bg1">
                    <a:lumMod val="95000"/>
                  </a:schemeClr>
                </a:solidFill>
                <a:latin typeface="Segoe UI" panose="020B0502040204020203" pitchFamily="34" charset="0"/>
                <a:ea typeface="微软雅黑" panose="020B0503020204020204" pitchFamily="34" charset="-122"/>
                <a:cs typeface="Segoe UI" panose="020B0502040204020203" pitchFamily="34" charset="0"/>
              </a:rPr>
              <a:t>adipiscing</a:t>
            </a:r>
            <a:r>
              <a:rPr lang="en-US" altLang="zh-CN" sz="1400" kern="100" dirty="0">
                <a:solidFill>
                  <a:schemeClr val="bg1">
                    <a:lumMod val="95000"/>
                  </a:schemeClr>
                </a:solidFill>
                <a:latin typeface="Segoe UI" panose="020B0502040204020203" pitchFamily="34" charset="0"/>
                <a:ea typeface="微软雅黑" panose="020B0503020204020204" pitchFamily="34" charset="-122"/>
                <a:cs typeface="Segoe UI" panose="020B0502040204020203" pitchFamily="34" charset="0"/>
              </a:rPr>
              <a:t> </a:t>
            </a:r>
            <a:r>
              <a:rPr lang="en-US" altLang="zh-CN" sz="1400" kern="100" dirty="0" err="1">
                <a:solidFill>
                  <a:schemeClr val="bg1">
                    <a:lumMod val="95000"/>
                  </a:schemeClr>
                </a:solidFill>
                <a:latin typeface="Segoe UI" panose="020B0502040204020203" pitchFamily="34" charset="0"/>
                <a:ea typeface="微软雅黑" panose="020B0503020204020204" pitchFamily="34" charset="-122"/>
                <a:cs typeface="Segoe UI" panose="020B0502040204020203" pitchFamily="34" charset="0"/>
              </a:rPr>
              <a:t>elit</a:t>
            </a:r>
            <a:r>
              <a:rPr lang="en-US" altLang="zh-CN" sz="1400" kern="100" dirty="0">
                <a:solidFill>
                  <a:schemeClr val="bg1">
                    <a:lumMod val="95000"/>
                  </a:schemeClr>
                </a:solidFill>
                <a:latin typeface="Segoe UI" panose="020B0502040204020203" pitchFamily="34" charset="0"/>
                <a:ea typeface="微软雅黑" panose="020B0503020204020204" pitchFamily="34" charset="-122"/>
                <a:cs typeface="Segoe UI" panose="020B0502040204020203" pitchFamily="34" charset="0"/>
              </a:rPr>
              <a:t>. </a:t>
            </a:r>
            <a:endParaRPr lang="zh-CN" altLang="zh-CN" sz="1400" kern="100" dirty="0">
              <a:solidFill>
                <a:schemeClr val="bg1">
                  <a:lumMod val="95000"/>
                </a:schemeClr>
              </a:solidFill>
              <a:latin typeface="Segoe UI" panose="020B0502040204020203" pitchFamily="34" charset="0"/>
              <a:ea typeface="思源黑体 CN Medium" panose="020B0600000000000000" pitchFamily="34" charset="-122"/>
              <a:cs typeface="Segoe UI" panose="020B0502040204020203" pitchFamily="34" charset="0"/>
            </a:endParaRPr>
          </a:p>
        </p:txBody>
      </p:sp>
      <p:sp>
        <p:nvSpPr>
          <p:cNvPr id="25" name="矩形 24"/>
          <p:cNvSpPr/>
          <p:nvPr/>
        </p:nvSpPr>
        <p:spPr>
          <a:xfrm>
            <a:off x="559587" y="2875843"/>
            <a:ext cx="4445000" cy="553085"/>
          </a:xfrm>
          <a:prstGeom prst="rect">
            <a:avLst/>
          </a:prstGeom>
        </p:spPr>
        <p:txBody>
          <a:bodyPr wrap="square">
            <a:spAutoFit/>
          </a:bodyPr>
          <a:lstStyle/>
          <a:p>
            <a:pPr>
              <a:lnSpc>
                <a:spcPct val="150000"/>
              </a:lnSpc>
              <a:spcAft>
                <a:spcPts val="0"/>
              </a:spcAft>
            </a:pPr>
            <a:r>
              <a:rPr lang="zh-CN" altLang="en-US" sz="2000"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使用的序列预测的算法：</a:t>
            </a:r>
            <a:r>
              <a:rPr lang="en-US" altLang="zh-CN" sz="2000" b="1"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LSTM</a:t>
            </a:r>
            <a:endParaRPr lang="en-US" altLang="zh-CN" sz="2000" b="1" kern="100" dirty="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p:txBody>
      </p:sp>
      <p:sp>
        <p:nvSpPr>
          <p:cNvPr id="26" name="文本框 25"/>
          <p:cNvSpPr txBox="1"/>
          <p:nvPr/>
        </p:nvSpPr>
        <p:spPr>
          <a:xfrm>
            <a:off x="564032" y="1774178"/>
            <a:ext cx="2296538" cy="583565"/>
          </a:xfrm>
          <a:prstGeom prst="rect">
            <a:avLst/>
          </a:prstGeom>
          <a:noFill/>
        </p:spPr>
        <p:txBody>
          <a:bodyPr wrap="square" rtlCol="0">
            <a:spAutoFit/>
          </a:bodyPr>
          <a:lstStyle/>
          <a:p>
            <a:r>
              <a:rPr lang="zh-CN" altLang="en-US" sz="3200" dirty="0">
                <a:solidFill>
                  <a:schemeClr val="bg2">
                    <a:lumMod val="25000"/>
                  </a:schemeClr>
                </a:solidFill>
                <a:latin typeface="思源黑体 CN Medium" panose="020B0600000000000000" pitchFamily="34" charset="-122"/>
                <a:ea typeface="思源黑体 CN Medium" panose="020B0600000000000000" pitchFamily="34" charset="-122"/>
              </a:rPr>
              <a:t>序列预测</a:t>
            </a:r>
            <a:endParaRPr lang="zh-CN" altLang="en-US" sz="3200" dirty="0">
              <a:solidFill>
                <a:schemeClr val="bg2">
                  <a:lumMod val="25000"/>
                </a:schemeClr>
              </a:solidFill>
              <a:latin typeface="思源黑体 CN Medium" panose="020B0600000000000000" pitchFamily="34" charset="-122"/>
              <a:ea typeface="思源黑体 CN Medium" panose="020B0600000000000000" pitchFamily="34" charset="-122"/>
            </a:endParaRPr>
          </a:p>
        </p:txBody>
      </p:sp>
      <p:cxnSp>
        <p:nvCxnSpPr>
          <p:cNvPr id="27" name="直接连接符 26"/>
          <p:cNvCxnSpPr/>
          <p:nvPr/>
        </p:nvCxnSpPr>
        <p:spPr>
          <a:xfrm>
            <a:off x="687706" y="2469932"/>
            <a:ext cx="877569" cy="0"/>
          </a:xfrm>
          <a:prstGeom prst="line">
            <a:avLst/>
          </a:prstGeom>
          <a:ln w="508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rot="17894215">
            <a:off x="-929763" y="5218305"/>
            <a:ext cx="3321321" cy="3321321"/>
          </a:xfrm>
          <a:prstGeom prst="rect">
            <a:avLst/>
          </a:prstGeom>
          <a:noFill/>
          <a:ln w="25400">
            <a:solidFill>
              <a:schemeClr val="bg2">
                <a:lumMod val="25000"/>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rot="17894215">
            <a:off x="-1001635" y="5830802"/>
            <a:ext cx="3321321" cy="3321321"/>
          </a:xfrm>
          <a:prstGeom prst="rect">
            <a:avLst/>
          </a:prstGeom>
          <a:noFill/>
          <a:ln w="25400">
            <a:solidFill>
              <a:schemeClr val="bg2">
                <a:lumMod val="25000"/>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6548755" y="1167130"/>
            <a:ext cx="4064000" cy="4523105"/>
          </a:xfrm>
          <a:prstGeom prst="rect">
            <a:avLst/>
          </a:prstGeom>
          <a:noFill/>
        </p:spPr>
        <p:txBody>
          <a:bodyPr wrap="square" rtlCol="0">
            <a:spAutoFit/>
          </a:bodyPr>
          <a:p>
            <a:r>
              <a:rPr lang="zh-CN" altLang="en-US"/>
              <a:t>选择 LSTM 进行序列预测的原因：</a:t>
            </a:r>
            <a:endParaRPr lang="zh-CN" altLang="en-US"/>
          </a:p>
          <a:p>
            <a:endParaRPr lang="zh-CN" altLang="en-US"/>
          </a:p>
          <a:p>
            <a:r>
              <a:rPr lang="en-US" altLang="zh-CN" b="1"/>
              <a:t>1.</a:t>
            </a:r>
            <a:r>
              <a:rPr lang="zh-CN" altLang="en-US" b="1"/>
              <a:t>时间序列建模能力强</a:t>
            </a:r>
            <a:r>
              <a:rPr lang="zh-CN" altLang="en-US"/>
              <a:t>：LSTM（长短期记忆网络）能够处理时间序列数据，捕捉长期依赖关系，这对于预测诸如水温等具有周期性变化的特征非常合适。</a:t>
            </a:r>
            <a:endParaRPr lang="zh-CN" altLang="en-US"/>
          </a:p>
          <a:p>
            <a:endParaRPr lang="zh-CN" altLang="en-US"/>
          </a:p>
          <a:p>
            <a:r>
              <a:rPr lang="en-US" altLang="zh-CN" b="1"/>
              <a:t>2.</a:t>
            </a:r>
            <a:r>
              <a:rPr lang="zh-CN" altLang="en-US" b="1"/>
              <a:t>适用于长时间依赖性的数据</a:t>
            </a:r>
            <a:r>
              <a:rPr lang="zh-CN" altLang="en-US"/>
              <a:t>：相比普通 RNN，LSTM 解决了梯度消失和爆炸的问题，因此能很好地处理长时间序列并记住重要信息。</a:t>
            </a:r>
            <a:endParaRPr lang="zh-CN" altLang="en-US"/>
          </a:p>
          <a:p>
            <a:endParaRPr lang="zh-CN" altLang="en-US"/>
          </a:p>
          <a:p>
            <a:r>
              <a:rPr lang="en-US" altLang="zh-CN" b="1"/>
              <a:t>3.</a:t>
            </a:r>
            <a:r>
              <a:rPr lang="zh-CN" altLang="en-US" b="1"/>
              <a:t>顺序性和周期性特征</a:t>
            </a:r>
            <a:r>
              <a:rPr lang="zh-CN" altLang="en-US"/>
              <a:t>：水温和波浪等变量通常有季节性或周期性，LSTM 能通过记忆单元来捕捉这些模式。</a:t>
            </a:r>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rot="19442724">
            <a:off x="9065976" y="-390976"/>
            <a:ext cx="7712976" cy="7712976"/>
          </a:xfrm>
          <a:prstGeom prst="rect">
            <a:avLst/>
          </a:prstGeom>
          <a:noFill/>
          <a:ln w="254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矩形 14"/>
          <p:cNvSpPr/>
          <p:nvPr/>
        </p:nvSpPr>
        <p:spPr>
          <a:xfrm rot="19442724">
            <a:off x="9049308" y="297802"/>
            <a:ext cx="7712976" cy="7712976"/>
          </a:xfrm>
          <a:prstGeom prst="rect">
            <a:avLst/>
          </a:prstGeom>
          <a:noFill/>
          <a:ln w="254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形状 21"/>
          <p:cNvSpPr/>
          <p:nvPr/>
        </p:nvSpPr>
        <p:spPr>
          <a:xfrm rot="19442724">
            <a:off x="9027034" y="898816"/>
            <a:ext cx="5455761" cy="5743774"/>
          </a:xfrm>
          <a:custGeom>
            <a:avLst/>
            <a:gdLst>
              <a:gd name="connsiteX0" fmla="*/ 5190581 w 5455761"/>
              <a:gd name="connsiteY0" fmla="*/ 0 h 5743774"/>
              <a:gd name="connsiteX1" fmla="*/ 5455761 w 5455761"/>
              <a:gd name="connsiteY1" fmla="*/ 192344 h 5743774"/>
              <a:gd name="connsiteX2" fmla="*/ 1429128 w 5455761"/>
              <a:gd name="connsiteY2" fmla="*/ 5743774 h 5743774"/>
              <a:gd name="connsiteX3" fmla="*/ 0 w 5455761"/>
              <a:gd name="connsiteY3" fmla="*/ 4707181 h 5743774"/>
              <a:gd name="connsiteX4" fmla="*/ 0 w 5455761"/>
              <a:gd name="connsiteY4" fmla="*/ 0 h 5743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55761" h="5743774">
                <a:moveTo>
                  <a:pt x="5190581" y="0"/>
                </a:moveTo>
                <a:lnTo>
                  <a:pt x="5455761" y="192344"/>
                </a:lnTo>
                <a:lnTo>
                  <a:pt x="1429128" y="5743774"/>
                </a:lnTo>
                <a:lnTo>
                  <a:pt x="0" y="4707181"/>
                </a:lnTo>
                <a:lnTo>
                  <a:pt x="0" y="0"/>
                </a:lnTo>
                <a:close/>
              </a:path>
            </a:pathLst>
          </a:custGeom>
          <a:blipFill dpi="0" rotWithShape="0">
            <a:blip r:embed="rId1"/>
            <a:srcRect/>
            <a:tile tx="0" ty="0" sx="100000" sy="100000" flip="none" algn="r"/>
          </a:blipFill>
          <a:ln w="254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7" name="组合 16"/>
          <p:cNvGrpSpPr/>
          <p:nvPr/>
        </p:nvGrpSpPr>
        <p:grpSpPr>
          <a:xfrm>
            <a:off x="435385" y="118126"/>
            <a:ext cx="2321021" cy="906309"/>
            <a:chOff x="435385" y="118126"/>
            <a:chExt cx="2321021" cy="906309"/>
          </a:xfrm>
        </p:grpSpPr>
        <p:sp>
          <p:nvSpPr>
            <p:cNvPr id="18" name="文本框 17"/>
            <p:cNvSpPr txBox="1"/>
            <p:nvPr/>
          </p:nvSpPr>
          <p:spPr>
            <a:xfrm>
              <a:off x="708420" y="151164"/>
              <a:ext cx="1402080" cy="460375"/>
            </a:xfrm>
            <a:prstGeom prst="rect">
              <a:avLst/>
            </a:prstGeom>
            <a:noFill/>
          </p:spPr>
          <p:txBody>
            <a:bodyPr wrap="none" rtlCol="0">
              <a:spAutoFit/>
            </a:bodyPr>
            <a:lstStyle/>
            <a:p>
              <a:r>
                <a:rPr lang="zh-CN" altLang="en-US" sz="2400" dirty="0">
                  <a:latin typeface="Segoe UI" panose="020B0502040204020203" pitchFamily="34" charset="0"/>
                  <a:cs typeface="Segoe UI" panose="020B0502040204020203" pitchFamily="34" charset="0"/>
                </a:rPr>
                <a:t>序列预测</a:t>
              </a:r>
              <a:endParaRPr lang="zh-CN" altLang="en-US" sz="2400" dirty="0">
                <a:latin typeface="Segoe UI" panose="020B0502040204020203" pitchFamily="34" charset="0"/>
                <a:cs typeface="Segoe UI" panose="020B0502040204020203" pitchFamily="34" charset="0"/>
              </a:endParaRPr>
            </a:p>
          </p:txBody>
        </p:sp>
        <p:sp>
          <p:nvSpPr>
            <p:cNvPr id="19" name="矩形 18"/>
            <p:cNvSpPr/>
            <p:nvPr/>
          </p:nvSpPr>
          <p:spPr>
            <a:xfrm>
              <a:off x="2340908" y="655103"/>
              <a:ext cx="415498" cy="369332"/>
            </a:xfrm>
            <a:prstGeom prst="rect">
              <a:avLst/>
            </a:prstGeom>
          </p:spPr>
          <p:txBody>
            <a:bodyPr wrap="none">
              <a:spAutoFit/>
            </a:bodyPr>
            <a:lstStyle/>
            <a:p>
              <a:r>
                <a:rPr lang="zh-CN" altLang="en-US" b="1" dirty="0">
                  <a:gradFill>
                    <a:gsLst>
                      <a:gs pos="0">
                        <a:srgbClr val="434DD5"/>
                      </a:gs>
                      <a:gs pos="100000">
                        <a:srgbClr val="488BCE"/>
                      </a:gs>
                    </a:gsLst>
                    <a:lin ang="5400000" scaled="1"/>
                  </a:gradFill>
                  <a:latin typeface="Segoe UI" panose="020B0502040204020203" pitchFamily="34" charset="0"/>
                  <a:cs typeface="Segoe UI" panose="020B0502040204020203" pitchFamily="34" charset="0"/>
                </a:rPr>
                <a:t>」</a:t>
              </a:r>
              <a:endParaRPr lang="zh-CN" altLang="en-US" dirty="0">
                <a:gradFill>
                  <a:gsLst>
                    <a:gs pos="0">
                      <a:srgbClr val="434DD5"/>
                    </a:gs>
                    <a:gs pos="100000">
                      <a:srgbClr val="488BCE"/>
                    </a:gs>
                  </a:gsLst>
                  <a:lin ang="5400000" scaled="1"/>
                </a:gradFill>
              </a:endParaRPr>
            </a:p>
          </p:txBody>
        </p:sp>
        <p:sp>
          <p:nvSpPr>
            <p:cNvPr id="20" name="矩形 19"/>
            <p:cNvSpPr/>
            <p:nvPr/>
          </p:nvSpPr>
          <p:spPr>
            <a:xfrm>
              <a:off x="435385" y="118126"/>
              <a:ext cx="415498" cy="369332"/>
            </a:xfrm>
            <a:prstGeom prst="rect">
              <a:avLst/>
            </a:prstGeom>
            <a:noFill/>
          </p:spPr>
          <p:txBody>
            <a:bodyPr wrap="none">
              <a:spAutoFit/>
            </a:bodyPr>
            <a:lstStyle/>
            <a:p>
              <a:r>
                <a:rPr lang="zh-CN" altLang="en-US" b="1" dirty="0">
                  <a:gradFill>
                    <a:gsLst>
                      <a:gs pos="0">
                        <a:srgbClr val="434DD5"/>
                      </a:gs>
                      <a:gs pos="100000">
                        <a:srgbClr val="488BCE"/>
                      </a:gs>
                    </a:gsLst>
                    <a:lin ang="5400000" scaled="1"/>
                  </a:gradFill>
                  <a:latin typeface="Segoe UI" panose="020B0502040204020203" pitchFamily="34" charset="0"/>
                  <a:cs typeface="Segoe UI" panose="020B0502040204020203" pitchFamily="34" charset="0"/>
                </a:rPr>
                <a:t>「</a:t>
              </a:r>
              <a:endParaRPr lang="zh-CN" altLang="en-US" dirty="0">
                <a:gradFill>
                  <a:gsLst>
                    <a:gs pos="0">
                      <a:srgbClr val="434DD5"/>
                    </a:gs>
                    <a:gs pos="100000">
                      <a:srgbClr val="488BCE"/>
                    </a:gs>
                  </a:gsLst>
                  <a:lin ang="5400000" scaled="1"/>
                </a:gradFill>
              </a:endParaRPr>
            </a:p>
          </p:txBody>
        </p:sp>
        <p:cxnSp>
          <p:nvCxnSpPr>
            <p:cNvPr id="21" name="直接连接符 20"/>
            <p:cNvCxnSpPr/>
            <p:nvPr/>
          </p:nvCxnSpPr>
          <p:spPr>
            <a:xfrm>
              <a:off x="821805" y="612829"/>
              <a:ext cx="1551007" cy="0"/>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708420" y="620378"/>
              <a:ext cx="2016125" cy="337185"/>
            </a:xfrm>
            <a:prstGeom prst="rect">
              <a:avLst/>
            </a:prstGeom>
          </p:spPr>
          <p:txBody>
            <a:bodyPr wrap="none">
              <a:spAutoFit/>
            </a:bodyPr>
            <a:lstStyle/>
            <a:p>
              <a:pPr algn="l"/>
              <a:r>
                <a:rPr sz="1600" dirty="0">
                  <a:solidFill>
                    <a:schemeClr val="bg2">
                      <a:lumMod val="50000"/>
                    </a:schemeClr>
                  </a:solidFill>
                  <a:latin typeface="Segoe UI" panose="020B0502040204020203" pitchFamily="34" charset="0"/>
                  <a:cs typeface="Segoe UI" panose="020B0502040204020203" pitchFamily="34" charset="0"/>
                </a:rPr>
                <a:t>Sequence prediction</a:t>
              </a:r>
              <a:endParaRPr sz="1600" dirty="0">
                <a:solidFill>
                  <a:schemeClr val="bg2">
                    <a:lumMod val="50000"/>
                  </a:schemeClr>
                </a:solidFill>
                <a:latin typeface="Segoe UI" panose="020B0502040204020203" pitchFamily="34" charset="0"/>
                <a:cs typeface="Segoe UI" panose="020B0502040204020203" pitchFamily="34" charset="0"/>
              </a:endParaRPr>
            </a:p>
          </p:txBody>
        </p:sp>
      </p:grpSp>
      <p:sp>
        <p:nvSpPr>
          <p:cNvPr id="16" name="文本框 15"/>
          <p:cNvSpPr txBox="1"/>
          <p:nvPr/>
        </p:nvSpPr>
        <p:spPr>
          <a:xfrm>
            <a:off x="708660" y="1738630"/>
            <a:ext cx="4477385" cy="2030095"/>
          </a:xfrm>
          <a:prstGeom prst="rect">
            <a:avLst/>
          </a:prstGeom>
          <a:noFill/>
        </p:spPr>
        <p:txBody>
          <a:bodyPr wrap="square" rtlCol="0">
            <a:spAutoFit/>
          </a:bodyPr>
          <a:p>
            <a:r>
              <a:rPr lang="en-US" altLang="zh-CN"/>
              <a:t>1.</a:t>
            </a:r>
            <a:r>
              <a:rPr lang="zh-CN" altLang="en-US"/>
              <a:t>准备时间序列数据（按时间排序）</a:t>
            </a:r>
            <a:endParaRPr lang="zh-CN" altLang="en-US"/>
          </a:p>
          <a:p>
            <a:endParaRPr lang="zh-CN" altLang="en-US"/>
          </a:p>
          <a:p>
            <a:r>
              <a:rPr lang="en-US" altLang="zh-CN"/>
              <a:t>2.</a:t>
            </a:r>
            <a:r>
              <a:rPr lang="zh-CN" altLang="en-US"/>
              <a:t>创建训练集和测试集（划分时间窗口）</a:t>
            </a:r>
            <a:endParaRPr lang="zh-CN" altLang="en-US"/>
          </a:p>
          <a:p>
            <a:endParaRPr lang="zh-CN" altLang="en-US"/>
          </a:p>
          <a:p>
            <a:r>
              <a:rPr lang="en-US" altLang="zh-CN"/>
              <a:t>3.</a:t>
            </a:r>
            <a:r>
              <a:rPr lang="zh-CN" altLang="en-US"/>
              <a:t>构建并训练 LSTM 模型</a:t>
            </a:r>
            <a:endParaRPr lang="zh-CN" altLang="en-US"/>
          </a:p>
          <a:p>
            <a:endParaRPr lang="zh-CN" altLang="en-US"/>
          </a:p>
          <a:p>
            <a:r>
              <a:rPr lang="en-US" altLang="zh-CN"/>
              <a:t>4.</a:t>
            </a:r>
            <a:r>
              <a:rPr lang="zh-CN" altLang="en-US"/>
              <a:t>评估预测性能</a:t>
            </a:r>
            <a:endParaRPr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435385" y="118126"/>
            <a:ext cx="2321021" cy="906309"/>
            <a:chOff x="435385" y="118126"/>
            <a:chExt cx="2321021" cy="906309"/>
          </a:xfrm>
        </p:grpSpPr>
        <p:sp>
          <p:nvSpPr>
            <p:cNvPr id="18" name="文本框 17"/>
            <p:cNvSpPr txBox="1"/>
            <p:nvPr/>
          </p:nvSpPr>
          <p:spPr>
            <a:xfrm>
              <a:off x="708420" y="151164"/>
              <a:ext cx="1402080" cy="460375"/>
            </a:xfrm>
            <a:prstGeom prst="rect">
              <a:avLst/>
            </a:prstGeom>
            <a:noFill/>
          </p:spPr>
          <p:txBody>
            <a:bodyPr wrap="none" rtlCol="0">
              <a:spAutoFit/>
            </a:bodyPr>
            <a:lstStyle/>
            <a:p>
              <a:r>
                <a:rPr lang="zh-CN" altLang="en-US" sz="2400" dirty="0">
                  <a:latin typeface="Segoe UI" panose="020B0502040204020203" pitchFamily="34" charset="0"/>
                  <a:cs typeface="Segoe UI" panose="020B0502040204020203" pitchFamily="34" charset="0"/>
                </a:rPr>
                <a:t>序列预测</a:t>
              </a:r>
              <a:endParaRPr lang="zh-CN" altLang="en-US" sz="2400" dirty="0">
                <a:latin typeface="Segoe UI" panose="020B0502040204020203" pitchFamily="34" charset="0"/>
                <a:cs typeface="Segoe UI" panose="020B0502040204020203" pitchFamily="34" charset="0"/>
              </a:endParaRPr>
            </a:p>
          </p:txBody>
        </p:sp>
        <p:sp>
          <p:nvSpPr>
            <p:cNvPr id="19" name="矩形 18"/>
            <p:cNvSpPr/>
            <p:nvPr/>
          </p:nvSpPr>
          <p:spPr>
            <a:xfrm>
              <a:off x="2340908" y="655103"/>
              <a:ext cx="415498" cy="369332"/>
            </a:xfrm>
            <a:prstGeom prst="rect">
              <a:avLst/>
            </a:prstGeom>
          </p:spPr>
          <p:txBody>
            <a:bodyPr wrap="none">
              <a:spAutoFit/>
            </a:bodyPr>
            <a:lstStyle/>
            <a:p>
              <a:r>
                <a:rPr lang="zh-CN" altLang="en-US" b="1" dirty="0">
                  <a:gradFill>
                    <a:gsLst>
                      <a:gs pos="0">
                        <a:srgbClr val="434DD5"/>
                      </a:gs>
                      <a:gs pos="100000">
                        <a:srgbClr val="488BCE"/>
                      </a:gs>
                    </a:gsLst>
                    <a:lin ang="5400000" scaled="1"/>
                  </a:gradFill>
                  <a:latin typeface="Segoe UI" panose="020B0502040204020203" pitchFamily="34" charset="0"/>
                  <a:cs typeface="Segoe UI" panose="020B0502040204020203" pitchFamily="34" charset="0"/>
                </a:rPr>
                <a:t>」</a:t>
              </a:r>
              <a:endParaRPr lang="zh-CN" altLang="en-US" dirty="0">
                <a:gradFill>
                  <a:gsLst>
                    <a:gs pos="0">
                      <a:srgbClr val="434DD5"/>
                    </a:gs>
                    <a:gs pos="100000">
                      <a:srgbClr val="488BCE"/>
                    </a:gs>
                  </a:gsLst>
                  <a:lin ang="5400000" scaled="1"/>
                </a:gradFill>
              </a:endParaRPr>
            </a:p>
          </p:txBody>
        </p:sp>
        <p:sp>
          <p:nvSpPr>
            <p:cNvPr id="20" name="矩形 19"/>
            <p:cNvSpPr/>
            <p:nvPr/>
          </p:nvSpPr>
          <p:spPr>
            <a:xfrm>
              <a:off x="435385" y="118126"/>
              <a:ext cx="415498" cy="369332"/>
            </a:xfrm>
            <a:prstGeom prst="rect">
              <a:avLst/>
            </a:prstGeom>
            <a:noFill/>
          </p:spPr>
          <p:txBody>
            <a:bodyPr wrap="none">
              <a:spAutoFit/>
            </a:bodyPr>
            <a:lstStyle/>
            <a:p>
              <a:r>
                <a:rPr lang="zh-CN" altLang="en-US" b="1" dirty="0">
                  <a:gradFill>
                    <a:gsLst>
                      <a:gs pos="0">
                        <a:srgbClr val="434DD5"/>
                      </a:gs>
                      <a:gs pos="100000">
                        <a:srgbClr val="488BCE"/>
                      </a:gs>
                    </a:gsLst>
                    <a:lin ang="5400000" scaled="1"/>
                  </a:gradFill>
                  <a:latin typeface="Segoe UI" panose="020B0502040204020203" pitchFamily="34" charset="0"/>
                  <a:cs typeface="Segoe UI" panose="020B0502040204020203" pitchFamily="34" charset="0"/>
                </a:rPr>
                <a:t>「</a:t>
              </a:r>
              <a:endParaRPr lang="zh-CN" altLang="en-US" dirty="0">
                <a:gradFill>
                  <a:gsLst>
                    <a:gs pos="0">
                      <a:srgbClr val="434DD5"/>
                    </a:gs>
                    <a:gs pos="100000">
                      <a:srgbClr val="488BCE"/>
                    </a:gs>
                  </a:gsLst>
                  <a:lin ang="5400000" scaled="1"/>
                </a:gradFill>
              </a:endParaRPr>
            </a:p>
          </p:txBody>
        </p:sp>
        <p:cxnSp>
          <p:nvCxnSpPr>
            <p:cNvPr id="21" name="直接连接符 20"/>
            <p:cNvCxnSpPr/>
            <p:nvPr/>
          </p:nvCxnSpPr>
          <p:spPr>
            <a:xfrm>
              <a:off x="821805" y="612829"/>
              <a:ext cx="1551007" cy="0"/>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708420" y="620378"/>
              <a:ext cx="2016125" cy="337185"/>
            </a:xfrm>
            <a:prstGeom prst="rect">
              <a:avLst/>
            </a:prstGeom>
          </p:spPr>
          <p:txBody>
            <a:bodyPr wrap="none">
              <a:spAutoFit/>
            </a:bodyPr>
            <a:lstStyle/>
            <a:p>
              <a:pPr algn="l"/>
              <a:r>
                <a:rPr sz="1600" dirty="0">
                  <a:solidFill>
                    <a:schemeClr val="bg2">
                      <a:lumMod val="50000"/>
                    </a:schemeClr>
                  </a:solidFill>
                  <a:latin typeface="Segoe UI" panose="020B0502040204020203" pitchFamily="34" charset="0"/>
                  <a:cs typeface="Segoe UI" panose="020B0502040204020203" pitchFamily="34" charset="0"/>
                </a:rPr>
                <a:t>Sequence prediction</a:t>
              </a:r>
              <a:endParaRPr sz="1600" dirty="0">
                <a:solidFill>
                  <a:schemeClr val="bg2">
                    <a:lumMod val="50000"/>
                  </a:schemeClr>
                </a:solidFill>
                <a:latin typeface="Segoe UI" panose="020B0502040204020203" pitchFamily="34" charset="0"/>
                <a:cs typeface="Segoe UI" panose="020B0502040204020203" pitchFamily="34" charset="0"/>
              </a:endParaRPr>
            </a:p>
          </p:txBody>
        </p:sp>
      </p:grpSp>
      <p:sp>
        <p:nvSpPr>
          <p:cNvPr id="2" name="文本框 1"/>
          <p:cNvSpPr txBox="1"/>
          <p:nvPr/>
        </p:nvSpPr>
        <p:spPr>
          <a:xfrm>
            <a:off x="435610" y="1090295"/>
            <a:ext cx="8243570" cy="5485765"/>
          </a:xfrm>
          <a:prstGeom prst="rect">
            <a:avLst/>
          </a:prstGeom>
          <a:noFill/>
        </p:spPr>
        <p:txBody>
          <a:bodyPr wrap="square" rtlCol="0">
            <a:noAutofit/>
          </a:bodyPr>
          <a:p>
            <a:r>
              <a:rPr lang="zh-CN" altLang="en-US" sz="1200"/>
              <a:t>import numpy as np</a:t>
            </a:r>
            <a:endParaRPr lang="zh-CN" altLang="en-US" sz="1200"/>
          </a:p>
          <a:p>
            <a:r>
              <a:rPr lang="zh-CN" altLang="en-US" sz="1200"/>
              <a:t>from sklearn.model_selection import train_test_split</a:t>
            </a:r>
            <a:endParaRPr lang="zh-CN" altLang="en-US" sz="1200"/>
          </a:p>
          <a:p>
            <a:r>
              <a:rPr lang="zh-CN" altLang="en-US" sz="1200"/>
              <a:t>from sklearn.preprocessing import MinMaxScaler</a:t>
            </a:r>
            <a:endParaRPr lang="zh-CN" altLang="en-US" sz="1200"/>
          </a:p>
          <a:p>
            <a:r>
              <a:rPr lang="zh-CN" altLang="en-US" sz="1200"/>
              <a:t>from tensorflow.keras.models import Sequential</a:t>
            </a:r>
            <a:endParaRPr lang="zh-CN" altLang="en-US" sz="1200"/>
          </a:p>
          <a:p>
            <a:r>
              <a:rPr lang="zh-CN" altLang="en-US" sz="1200"/>
              <a:t>from tensorflow.keras.layers import LSTM, Dense</a:t>
            </a:r>
            <a:endParaRPr lang="zh-CN" altLang="en-US" sz="1200"/>
          </a:p>
          <a:p>
            <a:r>
              <a:rPr lang="zh-CN" altLang="en-US" sz="1200"/>
              <a:t>from tensorflow.keras.optimizers import Adam</a:t>
            </a:r>
            <a:endParaRPr lang="zh-CN" altLang="en-US" sz="1200"/>
          </a:p>
          <a:p>
            <a:endParaRPr lang="zh-CN" altLang="en-US" sz="1200"/>
          </a:p>
          <a:p>
            <a:r>
              <a:rPr lang="zh-CN" altLang="en-US" sz="1200"/>
              <a:t># Step 1: Prepare Data for Sequence Prediction</a:t>
            </a:r>
            <a:endParaRPr lang="zh-CN" altLang="en-US" sz="1200"/>
          </a:p>
          <a:p>
            <a:r>
              <a:rPr lang="zh-CN" altLang="en-US" sz="1200"/>
              <a:t># Filter data for one specific beach (e.g., Montrose Beach)</a:t>
            </a:r>
            <a:endParaRPr lang="zh-CN" altLang="en-US" sz="1200"/>
          </a:p>
          <a:p>
            <a:r>
              <a:rPr lang="zh-CN" altLang="en-US" sz="1200"/>
              <a:t>beach_data = data[data['Beach_Name'] == 'Montrose Beach']</a:t>
            </a:r>
            <a:endParaRPr lang="zh-CN" altLang="en-US" sz="1200"/>
          </a:p>
          <a:p>
            <a:endParaRPr lang="zh-CN" altLang="en-US" sz="1200"/>
          </a:p>
          <a:p>
            <a:r>
              <a:rPr lang="zh-CN" altLang="en-US" sz="1200"/>
              <a:t># Sort by datetime to ensure the sequence is chronological</a:t>
            </a:r>
            <a:endParaRPr lang="zh-CN" altLang="en-US" sz="1200"/>
          </a:p>
          <a:p>
            <a:r>
              <a:rPr lang="zh-CN" altLang="en-US" sz="1200"/>
              <a:t>beach_data = beach_data.sort_values(by='Measurement_Date_And_Time')</a:t>
            </a:r>
            <a:endParaRPr lang="zh-CN" altLang="en-US" sz="1200"/>
          </a:p>
          <a:p>
            <a:endParaRPr lang="zh-CN" altLang="en-US" sz="1200"/>
          </a:p>
          <a:p>
            <a:r>
              <a:rPr lang="zh-CN" altLang="en-US" sz="1200"/>
              <a:t># Select features for prediction (e.g., 'Water_Temperature')</a:t>
            </a:r>
            <a:endParaRPr lang="zh-CN" altLang="en-US" sz="1200"/>
          </a:p>
          <a:p>
            <a:r>
              <a:rPr lang="zh-CN" altLang="en-US" sz="1200"/>
              <a:t># We will use previous time steps to predict future values</a:t>
            </a:r>
            <a:endParaRPr lang="zh-CN" altLang="en-US" sz="1200"/>
          </a:p>
          <a:p>
            <a:r>
              <a:rPr lang="zh-CN" altLang="en-US" sz="1200"/>
              <a:t>target_feature = 'Water_Temperature'</a:t>
            </a:r>
            <a:endParaRPr lang="zh-CN" altLang="en-US" sz="1200"/>
          </a:p>
          <a:p>
            <a:r>
              <a:rPr lang="zh-CN" altLang="en-US" sz="1200"/>
              <a:t>values = beach_data[[target_feature]].values</a:t>
            </a:r>
            <a:endParaRPr lang="zh-CN" altLang="en-US" sz="1200"/>
          </a:p>
          <a:p>
            <a:pPr algn="l">
              <a:buClrTx/>
              <a:buSzTx/>
              <a:buNone/>
            </a:pPr>
            <a:endParaRPr lang="zh-CN" altLang="en-US" sz="1200"/>
          </a:p>
          <a:p>
            <a:pPr algn="l">
              <a:buClrTx/>
              <a:buSzTx/>
              <a:buNone/>
            </a:pPr>
            <a:r>
              <a:rPr lang="zh-CN" altLang="en-US" sz="1200"/>
              <a:t># Normalize the data for the LSTM model</a:t>
            </a:r>
            <a:endParaRPr lang="zh-CN" altLang="en-US" sz="1200"/>
          </a:p>
          <a:p>
            <a:pPr algn="l">
              <a:buClrTx/>
              <a:buSzTx/>
              <a:buNone/>
            </a:pPr>
            <a:r>
              <a:rPr lang="zh-CN" altLang="en-US" sz="1200"/>
              <a:t>scaler = MinMaxScaler(feature_range=(0, 1))</a:t>
            </a:r>
            <a:endParaRPr lang="zh-CN" altLang="en-US" sz="1200"/>
          </a:p>
          <a:p>
            <a:pPr algn="l">
              <a:buClrTx/>
              <a:buSzTx/>
              <a:buNone/>
            </a:pPr>
            <a:r>
              <a:rPr lang="zh-CN" altLang="en-US" sz="1200"/>
              <a:t>scaled_values = scaler.fit_transform(values)</a:t>
            </a:r>
            <a:endParaRPr lang="zh-CN" altLang="en-US" sz="1200"/>
          </a:p>
          <a:p>
            <a:pPr algn="l">
              <a:buClrTx/>
              <a:buSzTx/>
              <a:buNone/>
            </a:pPr>
            <a:endParaRPr lang="zh-CN" altLang="en-US" sz="1200"/>
          </a:p>
          <a:p>
            <a:pPr algn="l">
              <a:buClrTx/>
              <a:buSzTx/>
              <a:buNone/>
            </a:pPr>
            <a:r>
              <a:rPr lang="zh-CN" altLang="en-US" sz="1200"/>
              <a:t># Create sequences for the LSTM model (using past 10 observations to predict the next)</a:t>
            </a:r>
            <a:endParaRPr lang="zh-CN" altLang="en-US" sz="1200"/>
          </a:p>
          <a:p>
            <a:pPr algn="l">
              <a:buClrTx/>
              <a:buSzTx/>
              <a:buNone/>
            </a:pPr>
            <a:r>
              <a:rPr lang="zh-CN" altLang="en-US" sz="1200"/>
              <a:t>sequence_length = 10</a:t>
            </a:r>
            <a:endParaRPr lang="zh-CN" altLang="en-US" sz="1200"/>
          </a:p>
          <a:p>
            <a:pPr algn="l">
              <a:buClrTx/>
              <a:buSzTx/>
              <a:buNone/>
            </a:pPr>
            <a:r>
              <a:rPr lang="zh-CN" altLang="en-US" sz="1200"/>
              <a:t>X_seq, y_seq = [], []</a:t>
            </a:r>
            <a:endParaRPr lang="zh-CN" altLang="en-US" sz="1200"/>
          </a:p>
          <a:p>
            <a:pPr algn="l">
              <a:buClrTx/>
              <a:buSzTx/>
              <a:buNone/>
            </a:pPr>
            <a:r>
              <a:rPr lang="zh-CN" altLang="en-US" sz="1200"/>
              <a:t>for i in range(len(scaled_values) - sequence_length):</a:t>
            </a:r>
            <a:endParaRPr lang="zh-CN" altLang="en-US" sz="1200"/>
          </a:p>
          <a:p>
            <a:pPr algn="l">
              <a:buClrTx/>
              <a:buSzTx/>
              <a:buNone/>
            </a:pPr>
            <a:r>
              <a:rPr lang="zh-CN" altLang="en-US" sz="1200"/>
              <a:t>    X_seq.append(scaled_values[i:i + sequence_length])</a:t>
            </a:r>
            <a:endParaRPr lang="zh-CN" altLang="en-US" sz="1200"/>
          </a:p>
          <a:p>
            <a:pPr algn="l">
              <a:buClrTx/>
              <a:buSzTx/>
              <a:buNone/>
            </a:pPr>
            <a:r>
              <a:rPr lang="zh-CN" altLang="en-US" sz="1200"/>
              <a:t>    y_seq.append(scaled_values[i + sequence_length])</a:t>
            </a:r>
            <a:endParaRPr lang="zh-CN" altLang="en-US" sz="1200"/>
          </a:p>
          <a:p>
            <a:pPr algn="l">
              <a:buClrTx/>
              <a:buSzTx/>
              <a:buNone/>
            </a:pPr>
            <a:endParaRPr lang="zh-CN" altLang="en-US" sz="1200"/>
          </a:p>
          <a:p>
            <a:endParaRPr lang="zh-CN" altLang="en-US"/>
          </a:p>
        </p:txBody>
      </p:sp>
      <p:sp>
        <p:nvSpPr>
          <p:cNvPr id="3" name="文本框 2"/>
          <p:cNvSpPr txBox="1"/>
          <p:nvPr/>
        </p:nvSpPr>
        <p:spPr>
          <a:xfrm>
            <a:off x="7052310" y="421005"/>
            <a:ext cx="4064000" cy="6369685"/>
          </a:xfrm>
          <a:prstGeom prst="rect">
            <a:avLst/>
          </a:prstGeom>
          <a:noFill/>
        </p:spPr>
        <p:txBody>
          <a:bodyPr wrap="square" rtlCol="0">
            <a:spAutoFit/>
          </a:bodyPr>
          <a:p>
            <a:r>
              <a:rPr lang="zh-CN" altLang="en-US" sz="1200">
                <a:sym typeface="+mn-ea"/>
              </a:rPr>
              <a:t>X_seq, y_seq = np.array(X_seq), np.array(y_seq)</a:t>
            </a:r>
            <a:endParaRPr lang="zh-CN" altLang="en-US" sz="1200"/>
          </a:p>
          <a:p>
            <a:endParaRPr lang="zh-CN" altLang="en-US" sz="1200"/>
          </a:p>
          <a:p>
            <a:r>
              <a:rPr lang="zh-CN" altLang="en-US" sz="1200">
                <a:sym typeface="+mn-ea"/>
              </a:rPr>
              <a:t># Split into training and testing sets</a:t>
            </a:r>
            <a:endParaRPr lang="zh-CN" altLang="en-US" sz="1200"/>
          </a:p>
          <a:p>
            <a:r>
              <a:rPr lang="zh-CN" altLang="en-US" sz="1200">
                <a:sym typeface="+mn-ea"/>
              </a:rPr>
              <a:t>X_train_seq, X_test_seq, y_train_seq, y_test_seq = train_test_split(X_seq, y_seq, test_size=0.2, random_state=42)</a:t>
            </a:r>
            <a:endParaRPr lang="zh-CN" altLang="en-US" sz="1200"/>
          </a:p>
          <a:p>
            <a:endParaRPr lang="zh-CN" altLang="en-US" sz="1200"/>
          </a:p>
          <a:p>
            <a:r>
              <a:rPr lang="zh-CN" altLang="en-US" sz="1200">
                <a:sym typeface="+mn-ea"/>
              </a:rPr>
              <a:t># Step 2: Define and Train the LSTM Model for Sequence Prediction</a:t>
            </a:r>
            <a:endParaRPr lang="zh-CN" altLang="en-US" sz="1200"/>
          </a:p>
          <a:p>
            <a:r>
              <a:rPr lang="zh-CN" altLang="en-US" sz="1200">
                <a:sym typeface="+mn-ea"/>
              </a:rPr>
              <a:t>model = Sequential()</a:t>
            </a:r>
            <a:endParaRPr lang="zh-CN" altLang="en-US" sz="1200"/>
          </a:p>
          <a:p>
            <a:r>
              <a:rPr lang="zh-CN" altLang="en-US" sz="1200">
                <a:sym typeface="+mn-ea"/>
              </a:rPr>
              <a:t>model.add(LSTM(50, activation='relu', input_shape=(sequence_length, 1)))</a:t>
            </a:r>
            <a:endParaRPr lang="zh-CN" altLang="en-US" sz="1200"/>
          </a:p>
          <a:p>
            <a:r>
              <a:rPr lang="zh-CN" altLang="en-US" sz="1200">
                <a:sym typeface="+mn-ea"/>
              </a:rPr>
              <a:t>model.add(Dense(1))</a:t>
            </a:r>
            <a:endParaRPr lang="zh-CN" altLang="en-US" sz="1200"/>
          </a:p>
          <a:p>
            <a:r>
              <a:rPr lang="zh-CN" altLang="en-US" sz="1200">
                <a:sym typeface="+mn-ea"/>
              </a:rPr>
              <a:t>model.compile(optimizer=Adam(learning_rate=0.01), loss='mse')</a:t>
            </a:r>
            <a:endParaRPr lang="zh-CN" altLang="en-US" sz="1200"/>
          </a:p>
          <a:p>
            <a:endParaRPr lang="zh-CN" altLang="en-US" sz="1200"/>
          </a:p>
          <a:p>
            <a:r>
              <a:rPr lang="zh-CN" altLang="en-US" sz="1200">
                <a:sym typeface="+mn-ea"/>
              </a:rPr>
              <a:t># Train the model</a:t>
            </a:r>
            <a:endParaRPr lang="zh-CN" altLang="en-US" sz="1200"/>
          </a:p>
          <a:p>
            <a:r>
              <a:rPr lang="zh-CN" altLang="en-US" sz="1200">
                <a:sym typeface="+mn-ea"/>
              </a:rPr>
              <a:t>model.fit(X_train_seq, y_train_seq, epochs=20, batch_size=32, validation_data=(X_test_seq, y_test_seq), verbose=1)</a:t>
            </a:r>
            <a:endParaRPr lang="zh-CN" altLang="en-US" sz="1200"/>
          </a:p>
          <a:p>
            <a:endParaRPr lang="zh-CN" altLang="en-US" sz="1200"/>
          </a:p>
          <a:p>
            <a:r>
              <a:rPr lang="zh-CN" altLang="en-US" sz="1200">
                <a:sym typeface="+mn-ea"/>
              </a:rPr>
              <a:t># Step 3: Make Predictions</a:t>
            </a:r>
            <a:endParaRPr lang="zh-CN" altLang="en-US" sz="1200"/>
          </a:p>
          <a:p>
            <a:r>
              <a:rPr lang="zh-CN" altLang="en-US" sz="1200">
                <a:sym typeface="+mn-ea"/>
              </a:rPr>
              <a:t>predictions = model.predict(X_test_seq)</a:t>
            </a:r>
            <a:endParaRPr lang="zh-CN" altLang="en-US" sz="1200"/>
          </a:p>
          <a:p>
            <a:endParaRPr lang="zh-CN" altLang="en-US" sz="1200"/>
          </a:p>
          <a:p>
            <a:r>
              <a:rPr lang="zh-CN" altLang="en-US" sz="1200">
                <a:sym typeface="+mn-ea"/>
              </a:rPr>
              <a:t># Inverse transform predictions and actual values to get them back to original scale</a:t>
            </a:r>
            <a:endParaRPr lang="zh-CN" altLang="en-US" sz="1200"/>
          </a:p>
          <a:p>
            <a:r>
              <a:rPr lang="zh-CN" altLang="en-US" sz="1200">
                <a:sym typeface="+mn-ea"/>
              </a:rPr>
              <a:t>y_test_actual = scaler.inverse_transform(y_test_seq)</a:t>
            </a:r>
            <a:endParaRPr lang="zh-CN" altLang="en-US" sz="1200"/>
          </a:p>
          <a:p>
            <a:r>
              <a:rPr lang="zh-CN" altLang="en-US" sz="1200">
                <a:sym typeface="+mn-ea"/>
              </a:rPr>
              <a:t>predictions_actual = scaler.inverse_transform(predictions)</a:t>
            </a:r>
            <a:endParaRPr lang="zh-CN" altLang="en-US" sz="1200"/>
          </a:p>
          <a:p>
            <a:endParaRPr lang="zh-CN" altLang="en-US" sz="1200"/>
          </a:p>
          <a:p>
            <a:r>
              <a:rPr lang="zh-CN" altLang="en-US" sz="1200">
                <a:sym typeface="+mn-ea"/>
              </a:rPr>
              <a:t># Display the first few predictions vs actual values</a:t>
            </a:r>
            <a:endParaRPr lang="zh-CN" altLang="en-US" sz="1200"/>
          </a:p>
          <a:p>
            <a:r>
              <a:rPr lang="zh-CN" altLang="en-US" sz="1200">
                <a:sym typeface="+mn-ea"/>
              </a:rPr>
              <a:t>for i in range(5):</a:t>
            </a:r>
            <a:endParaRPr lang="zh-CN" altLang="en-US" sz="1200"/>
          </a:p>
          <a:p>
            <a:r>
              <a:rPr lang="zh-CN" altLang="en-US" sz="1200">
                <a:sym typeface="+mn-ea"/>
              </a:rPr>
              <a:t>    print(f"Actual: {y_test_actual[i][0]}, Predicted: {predictions_actual[i][0]}")</a:t>
            </a:r>
            <a:endParaRPr lang="zh-CN" altLang="en-US" sz="1200"/>
          </a:p>
          <a:p>
            <a:endParaRPr lang="zh-CN" altLang="en-US" sz="12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19442724">
            <a:off x="2100002" y="705713"/>
            <a:ext cx="7712976" cy="7712976"/>
          </a:xfrm>
          <a:prstGeom prst="rect">
            <a:avLst/>
          </a:prstGeom>
          <a:noFill/>
          <a:ln w="254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19442724">
            <a:off x="2083334" y="1394491"/>
            <a:ext cx="7712976" cy="7712976"/>
          </a:xfrm>
          <a:prstGeom prst="rect">
            <a:avLst/>
          </a:prstGeom>
          <a:noFill/>
          <a:ln w="254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2266950" y="2116502"/>
            <a:ext cx="3261685" cy="2938145"/>
          </a:xfrm>
          <a:prstGeom prst="rect">
            <a:avLst/>
          </a:prstGeom>
          <a:noFill/>
        </p:spPr>
        <p:txBody>
          <a:bodyPr wrap="square" rtlCol="0">
            <a:spAutoFit/>
          </a:bodyPr>
          <a:lstStyle>
            <a:defPPr>
              <a:defRPr lang="zh-CN"/>
            </a:defPPr>
            <a:lvl1pPr algn="ctr">
              <a:defRPr sz="3200" b="1">
                <a:gradFill>
                  <a:gsLst>
                    <a:gs pos="0">
                      <a:srgbClr val="498FCF"/>
                    </a:gs>
                    <a:gs pos="100000">
                      <a:srgbClr val="2B37BE"/>
                    </a:gs>
                  </a:gsLst>
                  <a:lin ang="8100000" scaled="1"/>
                </a:gradFill>
                <a:latin typeface="Segoe UI" panose="020B0502040204020203" pitchFamily="34" charset="0"/>
                <a:cs typeface="Segoe UI" panose="020B0502040204020203" pitchFamily="34" charset="0"/>
              </a:defRPr>
            </a:lvl1pPr>
          </a:lstStyle>
          <a:p>
            <a:r>
              <a:rPr lang="en-US" altLang="zh-CN" sz="18500" b="0" dirty="0"/>
              <a:t>04</a:t>
            </a:r>
            <a:endParaRPr lang="zh-CN" altLang="en-US" sz="18500" b="0" dirty="0"/>
          </a:p>
        </p:txBody>
      </p:sp>
      <p:sp>
        <p:nvSpPr>
          <p:cNvPr id="5" name="Rectangle 14" descr="e7d195523061f1c029d8a470330beef7eecbf578a74c67be34E755975358C32C42B60046E65E5AB2B817CFACDA70963A03272FA99D31C85E250EFEC4061BFB07F05F931B289192FCB8E0285A555C1F23D78D5E905E76D771411E1FB5B7497A28DA87258CD4C87975C3F8B48A595B7A20A7F7263F42880D0DF02CD5CF1310BE3C5B112D46E22D8ED3410B5F4443060688"/>
          <p:cNvSpPr/>
          <p:nvPr/>
        </p:nvSpPr>
        <p:spPr>
          <a:xfrm>
            <a:off x="5040674" y="2585861"/>
            <a:ext cx="5190260" cy="1106805"/>
          </a:xfrm>
          <a:prstGeom prst="rect">
            <a:avLst/>
          </a:prstGeom>
        </p:spPr>
        <p:txBody>
          <a:bodyPr wrap="square">
            <a:spAutoFit/>
          </a:bodyPr>
          <a:lstStyle/>
          <a:p>
            <a:r>
              <a:rPr lang="en-US" sz="6600" dirty="0">
                <a:solidFill>
                  <a:schemeClr val="bg2">
                    <a:lumMod val="25000"/>
                  </a:schemeClr>
                </a:solidFill>
                <a:latin typeface="Segoe UI" panose="020B0502040204020203" pitchFamily="34" charset="0"/>
                <a:cs typeface="Segoe UI" panose="020B0502040204020203" pitchFamily="34" charset="0"/>
              </a:rPr>
              <a:t>PART FOUR</a:t>
            </a:r>
            <a:endParaRPr lang="en-US" sz="6600" dirty="0">
              <a:solidFill>
                <a:schemeClr val="bg2">
                  <a:lumMod val="25000"/>
                </a:schemeClr>
              </a:solidFill>
              <a:latin typeface="Segoe UI" panose="020B0502040204020203" pitchFamily="34" charset="0"/>
              <a:cs typeface="Segoe UI" panose="020B0502040204020203" pitchFamily="34" charset="0"/>
            </a:endParaRPr>
          </a:p>
        </p:txBody>
      </p:sp>
      <p:sp>
        <p:nvSpPr>
          <p:cNvPr id="6" name="文本框 5"/>
          <p:cNvSpPr txBox="1"/>
          <p:nvPr/>
        </p:nvSpPr>
        <p:spPr>
          <a:xfrm>
            <a:off x="5040674" y="3748411"/>
            <a:ext cx="6580910" cy="829945"/>
          </a:xfrm>
          <a:prstGeom prst="rect">
            <a:avLst/>
          </a:prstGeom>
          <a:noFill/>
        </p:spPr>
        <p:txBody>
          <a:bodyPr wrap="square" rtlCol="0">
            <a:spAutoFit/>
          </a:bodyPr>
          <a:lstStyle/>
          <a:p>
            <a:r>
              <a:rPr lang="zh-CN" altLang="en-US" sz="4800" spc="130" dirty="0">
                <a:solidFill>
                  <a:schemeClr val="bg2">
                    <a:lumMod val="25000"/>
                  </a:schemeClr>
                </a:solidFill>
                <a:latin typeface="思源黑体 CN Heavy" panose="020B0A00000000000000" pitchFamily="34" charset="-122"/>
                <a:ea typeface="思源黑体 CN Heavy" panose="020B0A00000000000000" pitchFamily="34" charset="-122"/>
              </a:rPr>
              <a:t>聚类</a:t>
            </a:r>
            <a:endParaRPr lang="zh-CN" altLang="en-US" sz="4800" spc="130" dirty="0">
              <a:solidFill>
                <a:schemeClr val="bg2">
                  <a:lumMod val="25000"/>
                </a:schemeClr>
              </a:solidFill>
              <a:latin typeface="思源黑体 CN Heavy" panose="020B0A00000000000000" pitchFamily="34" charset="-122"/>
              <a:ea typeface="思源黑体 CN Heavy" panose="020B0A00000000000000" pitchFamily="34"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0" y="0"/>
            <a:ext cx="3213100" cy="6858000"/>
          </a:xfrm>
          <a:prstGeom prst="rect">
            <a:avLst/>
          </a:prstGeom>
          <a:blipFill dpi="0" rotWithShape="0">
            <a:blip r:embed="rId1"/>
            <a:srcRect/>
            <a:stretch>
              <a:fillRect l="-35994" t="-11780" r="-54208" b="-673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3365638" y="999069"/>
            <a:ext cx="4455898" cy="3276600"/>
          </a:xfrm>
          <a:prstGeom prst="rect">
            <a:avLst/>
          </a:prstGeom>
        </p:spPr>
        <p:txBody>
          <a:bodyPr wrap="square">
            <a:spAutoFit/>
          </a:bodyPr>
          <a:lstStyle/>
          <a:p>
            <a:pPr algn="l">
              <a:lnSpc>
                <a:spcPct val="100000"/>
              </a:lnSpc>
              <a:buClrTx/>
              <a:buSzTx/>
              <a:buFontTx/>
            </a:pPr>
            <a:r>
              <a:rPr lang="zh-CN" altLang="en-US" sz="1800" b="1"/>
              <a:t>K-</a:t>
            </a:r>
            <a:r>
              <a:rPr lang="en-US" altLang="zh-CN" sz="1800" b="1"/>
              <a:t>Means</a:t>
            </a:r>
            <a:r>
              <a:rPr lang="zh-CN" altLang="en-US" sz="1800"/>
              <a:t>：</a:t>
            </a:r>
            <a:endParaRPr lang="zh-CN" altLang="en-US" sz="1800"/>
          </a:p>
          <a:p>
            <a:pPr algn="l">
              <a:lnSpc>
                <a:spcPct val="100000"/>
              </a:lnSpc>
              <a:buClrTx/>
              <a:buSzTx/>
              <a:buFontTx/>
            </a:pPr>
            <a:r>
              <a:rPr lang="zh-CN" altLang="en-US" sz="1800"/>
              <a:t>优点：</a:t>
            </a:r>
            <a:endParaRPr lang="zh-CN" altLang="en-US" sz="1800"/>
          </a:p>
          <a:p>
            <a:pPr algn="l">
              <a:lnSpc>
                <a:spcPct val="100000"/>
              </a:lnSpc>
              <a:buClrTx/>
              <a:buSzTx/>
              <a:buFontTx/>
            </a:pPr>
            <a:r>
              <a:rPr lang="zh-CN" altLang="en-US" sz="1800"/>
              <a:t>简单高效，适用于线性分布的聚类。</a:t>
            </a:r>
            <a:endParaRPr lang="zh-CN" altLang="en-US" sz="1800"/>
          </a:p>
          <a:p>
            <a:pPr algn="l">
              <a:lnSpc>
                <a:spcPct val="100000"/>
              </a:lnSpc>
              <a:buClrTx/>
              <a:buSzTx/>
              <a:buFontTx/>
            </a:pPr>
            <a:r>
              <a:rPr lang="zh-CN" altLang="en-US" sz="1800"/>
              <a:t>计算速度快，适合较大规模数据。</a:t>
            </a:r>
            <a:endParaRPr lang="zh-CN" altLang="en-US" sz="1800"/>
          </a:p>
          <a:p>
            <a:pPr algn="l">
              <a:lnSpc>
                <a:spcPct val="100000"/>
              </a:lnSpc>
              <a:buClrTx/>
              <a:buSzTx/>
              <a:buFontTx/>
            </a:pPr>
            <a:r>
              <a:rPr lang="zh-CN" altLang="en-US" sz="1800"/>
              <a:t>局限：</a:t>
            </a:r>
            <a:endParaRPr lang="zh-CN" altLang="en-US" sz="1800"/>
          </a:p>
          <a:p>
            <a:pPr algn="l">
              <a:lnSpc>
                <a:spcPct val="100000"/>
              </a:lnSpc>
              <a:buClrTx/>
              <a:buSzTx/>
              <a:buFontTx/>
            </a:pPr>
            <a:r>
              <a:rPr lang="zh-CN" altLang="en-US" sz="1800"/>
              <a:t>假设簇为球形，可能无法处理复杂形状的簇。</a:t>
            </a:r>
            <a:endParaRPr lang="zh-CN" altLang="en-US" sz="1800"/>
          </a:p>
          <a:p>
            <a:pPr>
              <a:lnSpc>
                <a:spcPct val="150000"/>
              </a:lnSpc>
              <a:spcAft>
                <a:spcPts val="0"/>
              </a:spcAft>
            </a:pPr>
            <a:r>
              <a:rPr lang="zh-CN" altLang="en-US" sz="1800"/>
              <a:t>需要预定义簇的数量（k）。</a:t>
            </a:r>
            <a:endParaRPr lang="zh-CN" altLang="en-US" sz="1800"/>
          </a:p>
          <a:p>
            <a:pPr>
              <a:lnSpc>
                <a:spcPct val="150000"/>
              </a:lnSpc>
              <a:spcAft>
                <a:spcPts val="0"/>
              </a:spcAft>
            </a:pPr>
            <a:r>
              <a:rPr lang="zh-CN" altLang="en-US" sz="1800"/>
              <a:t>适合场景：</a:t>
            </a:r>
            <a:endParaRPr lang="zh-CN" altLang="en-US" sz="1800"/>
          </a:p>
          <a:p>
            <a:pPr>
              <a:lnSpc>
                <a:spcPct val="150000"/>
              </a:lnSpc>
              <a:spcAft>
                <a:spcPts val="0"/>
              </a:spcAft>
            </a:pPr>
            <a:r>
              <a:rPr lang="zh-CN" altLang="en-US" sz="1800"/>
              <a:t>当数据分布较规则，且预期簇数量明确时。</a:t>
            </a:r>
            <a:endParaRPr lang="en-US" altLang="zh-CN" sz="16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p:txBody>
      </p:sp>
      <p:sp>
        <p:nvSpPr>
          <p:cNvPr id="9" name="文本框 8"/>
          <p:cNvSpPr txBox="1"/>
          <p:nvPr/>
        </p:nvSpPr>
        <p:spPr>
          <a:xfrm>
            <a:off x="3365638" y="112669"/>
            <a:ext cx="2296538" cy="583565"/>
          </a:xfrm>
          <a:prstGeom prst="rect">
            <a:avLst/>
          </a:prstGeom>
          <a:noFill/>
        </p:spPr>
        <p:txBody>
          <a:bodyPr wrap="square" rtlCol="0">
            <a:spAutoFit/>
          </a:bodyPr>
          <a:lstStyle/>
          <a:p>
            <a:r>
              <a:rPr lang="zh-CN" altLang="en-US" sz="3200" dirty="0">
                <a:solidFill>
                  <a:schemeClr val="bg2">
                    <a:lumMod val="25000"/>
                  </a:schemeClr>
                </a:solidFill>
                <a:latin typeface="思源黑体 CN Medium" panose="020B0600000000000000" pitchFamily="34" charset="-122"/>
                <a:ea typeface="思源黑体 CN Medium" panose="020B0600000000000000" pitchFamily="34" charset="-122"/>
              </a:rPr>
              <a:t>聚类</a:t>
            </a:r>
            <a:endParaRPr lang="zh-CN" altLang="en-US" sz="3200" dirty="0">
              <a:solidFill>
                <a:schemeClr val="bg2">
                  <a:lumMod val="25000"/>
                </a:schemeClr>
              </a:solidFill>
              <a:latin typeface="思源黑体 CN Medium" panose="020B0600000000000000" pitchFamily="34" charset="-122"/>
              <a:ea typeface="思源黑体 CN Medium" panose="020B0600000000000000" pitchFamily="34" charset="-122"/>
            </a:endParaRPr>
          </a:p>
        </p:txBody>
      </p:sp>
      <p:cxnSp>
        <p:nvCxnSpPr>
          <p:cNvPr id="10" name="直接连接符 9"/>
          <p:cNvCxnSpPr/>
          <p:nvPr/>
        </p:nvCxnSpPr>
        <p:spPr>
          <a:xfrm>
            <a:off x="3365487" y="796993"/>
            <a:ext cx="877569" cy="0"/>
          </a:xfrm>
          <a:prstGeom prst="line">
            <a:avLst/>
          </a:prstGeom>
          <a:ln w="508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5080000" y="173990"/>
            <a:ext cx="1497965" cy="460375"/>
          </a:xfrm>
          <a:prstGeom prst="rect">
            <a:avLst/>
          </a:prstGeom>
          <a:noFill/>
        </p:spPr>
        <p:txBody>
          <a:bodyPr wrap="square" rtlCol="0">
            <a:spAutoFit/>
          </a:bodyPr>
          <a:p>
            <a:r>
              <a:rPr lang="zh-CN" altLang="en-US" sz="2400"/>
              <a:t>可选算法</a:t>
            </a:r>
            <a:endParaRPr lang="zh-CN" altLang="en-US" sz="2400"/>
          </a:p>
        </p:txBody>
      </p:sp>
      <p:sp>
        <p:nvSpPr>
          <p:cNvPr id="3" name="文本框 2"/>
          <p:cNvSpPr txBox="1"/>
          <p:nvPr/>
        </p:nvSpPr>
        <p:spPr>
          <a:xfrm>
            <a:off x="7973695" y="998855"/>
            <a:ext cx="4064000" cy="3692525"/>
          </a:xfrm>
          <a:prstGeom prst="rect">
            <a:avLst/>
          </a:prstGeom>
          <a:noFill/>
        </p:spPr>
        <p:txBody>
          <a:bodyPr wrap="square" rtlCol="0">
            <a:spAutoFit/>
          </a:bodyPr>
          <a:p>
            <a:r>
              <a:rPr lang="zh-CN" altLang="en-US" b="1"/>
              <a:t>DBSCAN（带噪声的基于密度的应用程序空间聚类）</a:t>
            </a:r>
            <a:r>
              <a:rPr lang="zh-CN" altLang="en-US"/>
              <a:t>：</a:t>
            </a:r>
            <a:endParaRPr lang="zh-CN" altLang="en-US"/>
          </a:p>
          <a:p>
            <a:endParaRPr lang="zh-CN" altLang="en-US"/>
          </a:p>
          <a:p>
            <a:r>
              <a:rPr lang="zh-CN" altLang="en-US"/>
              <a:t>优点：</a:t>
            </a:r>
            <a:endParaRPr lang="zh-CN" altLang="en-US"/>
          </a:p>
          <a:p>
            <a:r>
              <a:rPr lang="zh-CN" altLang="en-US"/>
              <a:t>不需要指定簇数量，能够处理任意形状的簇。</a:t>
            </a:r>
            <a:endParaRPr lang="zh-CN" altLang="en-US"/>
          </a:p>
          <a:p>
            <a:r>
              <a:rPr lang="zh-CN" altLang="en-US"/>
              <a:t>具有噪声检测能力（标记离群点）。</a:t>
            </a:r>
            <a:endParaRPr lang="zh-CN" altLang="en-US"/>
          </a:p>
          <a:p>
            <a:r>
              <a:rPr lang="zh-CN" altLang="en-US"/>
              <a:t>局限：</a:t>
            </a:r>
            <a:endParaRPr lang="zh-CN" altLang="en-US"/>
          </a:p>
          <a:p>
            <a:r>
              <a:rPr lang="zh-CN" altLang="en-US"/>
              <a:t>需要调整 和 参数。epsmin_samples</a:t>
            </a:r>
            <a:endParaRPr lang="zh-CN" altLang="en-US"/>
          </a:p>
          <a:p>
            <a:r>
              <a:rPr lang="zh-CN" altLang="en-US"/>
              <a:t>对不同密度的簇不敏感。</a:t>
            </a:r>
            <a:endParaRPr lang="zh-CN" altLang="en-US"/>
          </a:p>
          <a:p>
            <a:r>
              <a:rPr lang="zh-CN" altLang="en-US"/>
              <a:t>适合场景：</a:t>
            </a:r>
            <a:endParaRPr lang="zh-CN" altLang="en-US"/>
          </a:p>
          <a:p>
            <a:r>
              <a:rPr lang="zh-CN" altLang="en-US"/>
              <a:t>数据具有复杂的非线性结构，或包含噪声时。</a:t>
            </a:r>
            <a:endParaRPr lang="zh-CN" altLang="en-US"/>
          </a:p>
        </p:txBody>
      </p:sp>
      <p:sp>
        <p:nvSpPr>
          <p:cNvPr id="4" name="文本框 3"/>
          <p:cNvSpPr txBox="1"/>
          <p:nvPr/>
        </p:nvSpPr>
        <p:spPr>
          <a:xfrm>
            <a:off x="3365500" y="4477385"/>
            <a:ext cx="7713345" cy="2306955"/>
          </a:xfrm>
          <a:prstGeom prst="rect">
            <a:avLst/>
          </a:prstGeom>
          <a:noFill/>
        </p:spPr>
        <p:txBody>
          <a:bodyPr wrap="square" rtlCol="0">
            <a:spAutoFit/>
          </a:bodyPr>
          <a:p>
            <a:r>
              <a:rPr lang="zh-CN" altLang="en-US" b="1"/>
              <a:t>层次聚类</a:t>
            </a:r>
            <a:r>
              <a:rPr lang="zh-CN" altLang="en-US"/>
              <a:t>：</a:t>
            </a:r>
            <a:endParaRPr lang="zh-CN" altLang="en-US"/>
          </a:p>
          <a:p>
            <a:endParaRPr lang="zh-CN" altLang="en-US"/>
          </a:p>
          <a:p>
            <a:r>
              <a:rPr lang="zh-CN" altLang="en-US"/>
              <a:t>优点：</a:t>
            </a:r>
            <a:endParaRPr lang="zh-CN" altLang="en-US"/>
          </a:p>
          <a:p>
            <a:r>
              <a:rPr lang="zh-CN" altLang="en-US"/>
              <a:t>不需要预先指定簇数量，可以动态裁剪层次树。</a:t>
            </a:r>
            <a:endParaRPr lang="zh-CN" altLang="en-US"/>
          </a:p>
          <a:p>
            <a:r>
              <a:rPr lang="zh-CN" altLang="en-US"/>
              <a:t>局限：</a:t>
            </a:r>
            <a:endParaRPr lang="zh-CN" altLang="en-US"/>
          </a:p>
          <a:p>
            <a:r>
              <a:rPr lang="zh-CN" altLang="en-US"/>
              <a:t>对大规模数据的计算成本较高。</a:t>
            </a:r>
            <a:endParaRPr lang="zh-CN" altLang="en-US"/>
          </a:p>
          <a:p>
            <a:r>
              <a:rPr lang="zh-CN" altLang="en-US"/>
              <a:t>适合场景：</a:t>
            </a:r>
            <a:endParaRPr lang="zh-CN" altLang="en-US"/>
          </a:p>
          <a:p>
            <a:r>
              <a:rPr lang="zh-CN" altLang="en-US"/>
              <a:t>数据规模较小，需要灵活确定簇数量时。</a:t>
            </a:r>
            <a:endParaRPr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rot="20255793">
            <a:off x="6615038" y="429420"/>
            <a:ext cx="7019636" cy="7075316"/>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435385" y="118126"/>
            <a:ext cx="2321021" cy="906309"/>
            <a:chOff x="435385" y="118126"/>
            <a:chExt cx="2321021" cy="906309"/>
          </a:xfrm>
        </p:grpSpPr>
        <p:sp>
          <p:nvSpPr>
            <p:cNvPr id="17" name="文本框 16"/>
            <p:cNvSpPr txBox="1"/>
            <p:nvPr/>
          </p:nvSpPr>
          <p:spPr>
            <a:xfrm>
              <a:off x="708420" y="151164"/>
              <a:ext cx="792480" cy="460375"/>
            </a:xfrm>
            <a:prstGeom prst="rect">
              <a:avLst/>
            </a:prstGeom>
            <a:noFill/>
          </p:spPr>
          <p:txBody>
            <a:bodyPr wrap="none" rtlCol="0">
              <a:spAutoFit/>
            </a:bodyPr>
            <a:lstStyle/>
            <a:p>
              <a:r>
                <a:rPr lang="zh-CN" altLang="en-US" sz="2400" dirty="0">
                  <a:latin typeface="Segoe UI" panose="020B0502040204020203" pitchFamily="34" charset="0"/>
                  <a:cs typeface="Segoe UI" panose="020B0502040204020203" pitchFamily="34" charset="0"/>
                </a:rPr>
                <a:t>聚类</a:t>
              </a:r>
              <a:endParaRPr lang="zh-CN" altLang="en-US" sz="2400" dirty="0">
                <a:latin typeface="Segoe UI" panose="020B0502040204020203" pitchFamily="34" charset="0"/>
                <a:cs typeface="Segoe UI" panose="020B0502040204020203" pitchFamily="34" charset="0"/>
              </a:endParaRPr>
            </a:p>
          </p:txBody>
        </p:sp>
        <p:sp>
          <p:nvSpPr>
            <p:cNvPr id="18" name="矩形 17"/>
            <p:cNvSpPr/>
            <p:nvPr/>
          </p:nvSpPr>
          <p:spPr>
            <a:xfrm>
              <a:off x="2340908" y="655103"/>
              <a:ext cx="415498" cy="369332"/>
            </a:xfrm>
            <a:prstGeom prst="rect">
              <a:avLst/>
            </a:prstGeom>
          </p:spPr>
          <p:txBody>
            <a:bodyPr wrap="none">
              <a:spAutoFit/>
            </a:bodyPr>
            <a:lstStyle/>
            <a:p>
              <a:r>
                <a:rPr lang="zh-CN" altLang="en-US" b="1" dirty="0">
                  <a:gradFill>
                    <a:gsLst>
                      <a:gs pos="0">
                        <a:srgbClr val="434DD5"/>
                      </a:gs>
                      <a:gs pos="100000">
                        <a:srgbClr val="488BCE"/>
                      </a:gs>
                    </a:gsLst>
                    <a:lin ang="5400000" scaled="1"/>
                  </a:gradFill>
                  <a:latin typeface="Segoe UI" panose="020B0502040204020203" pitchFamily="34" charset="0"/>
                  <a:cs typeface="Segoe UI" panose="020B0502040204020203" pitchFamily="34" charset="0"/>
                </a:rPr>
                <a:t>」</a:t>
              </a:r>
              <a:endParaRPr lang="zh-CN" altLang="en-US" dirty="0">
                <a:gradFill>
                  <a:gsLst>
                    <a:gs pos="0">
                      <a:srgbClr val="434DD5"/>
                    </a:gs>
                    <a:gs pos="100000">
                      <a:srgbClr val="488BCE"/>
                    </a:gs>
                  </a:gsLst>
                  <a:lin ang="5400000" scaled="1"/>
                </a:gradFill>
              </a:endParaRPr>
            </a:p>
          </p:txBody>
        </p:sp>
        <p:sp>
          <p:nvSpPr>
            <p:cNvPr id="19" name="矩形 18"/>
            <p:cNvSpPr/>
            <p:nvPr/>
          </p:nvSpPr>
          <p:spPr>
            <a:xfrm>
              <a:off x="435385" y="118126"/>
              <a:ext cx="415498" cy="369332"/>
            </a:xfrm>
            <a:prstGeom prst="rect">
              <a:avLst/>
            </a:prstGeom>
            <a:noFill/>
          </p:spPr>
          <p:txBody>
            <a:bodyPr wrap="none">
              <a:spAutoFit/>
            </a:bodyPr>
            <a:lstStyle/>
            <a:p>
              <a:r>
                <a:rPr lang="zh-CN" altLang="en-US" b="1" dirty="0">
                  <a:gradFill>
                    <a:gsLst>
                      <a:gs pos="0">
                        <a:srgbClr val="434DD5"/>
                      </a:gs>
                      <a:gs pos="100000">
                        <a:srgbClr val="488BCE"/>
                      </a:gs>
                    </a:gsLst>
                    <a:lin ang="5400000" scaled="1"/>
                  </a:gradFill>
                  <a:latin typeface="Segoe UI" panose="020B0502040204020203" pitchFamily="34" charset="0"/>
                  <a:cs typeface="Segoe UI" panose="020B0502040204020203" pitchFamily="34" charset="0"/>
                </a:rPr>
                <a:t>「</a:t>
              </a:r>
              <a:endParaRPr lang="zh-CN" altLang="en-US" dirty="0">
                <a:gradFill>
                  <a:gsLst>
                    <a:gs pos="0">
                      <a:srgbClr val="434DD5"/>
                    </a:gs>
                    <a:gs pos="100000">
                      <a:srgbClr val="488BCE"/>
                    </a:gs>
                  </a:gsLst>
                  <a:lin ang="5400000" scaled="1"/>
                </a:gradFill>
              </a:endParaRPr>
            </a:p>
          </p:txBody>
        </p:sp>
        <p:cxnSp>
          <p:nvCxnSpPr>
            <p:cNvPr id="20" name="直接连接符 19"/>
            <p:cNvCxnSpPr/>
            <p:nvPr/>
          </p:nvCxnSpPr>
          <p:spPr>
            <a:xfrm>
              <a:off x="821805" y="612829"/>
              <a:ext cx="1551007" cy="0"/>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21" name="矩形 20"/>
            <p:cNvSpPr/>
            <p:nvPr/>
          </p:nvSpPr>
          <p:spPr>
            <a:xfrm>
              <a:off x="708420" y="620378"/>
              <a:ext cx="1086485" cy="337185"/>
            </a:xfrm>
            <a:prstGeom prst="rect">
              <a:avLst/>
            </a:prstGeom>
          </p:spPr>
          <p:txBody>
            <a:bodyPr wrap="none">
              <a:spAutoFit/>
            </a:bodyPr>
            <a:lstStyle/>
            <a:p>
              <a:pPr algn="l"/>
              <a:r>
                <a:rPr sz="1600" dirty="0">
                  <a:solidFill>
                    <a:schemeClr val="bg2">
                      <a:lumMod val="50000"/>
                    </a:schemeClr>
                  </a:solidFill>
                  <a:latin typeface="Segoe UI" panose="020B0502040204020203" pitchFamily="34" charset="0"/>
                  <a:cs typeface="Segoe UI" panose="020B0502040204020203" pitchFamily="34" charset="0"/>
                </a:rPr>
                <a:t>Clustering</a:t>
              </a:r>
              <a:endParaRPr sz="1600" dirty="0">
                <a:solidFill>
                  <a:schemeClr val="bg2">
                    <a:lumMod val="50000"/>
                  </a:schemeClr>
                </a:solidFill>
                <a:latin typeface="Segoe UI" panose="020B0502040204020203" pitchFamily="34" charset="0"/>
                <a:cs typeface="Segoe UI" panose="020B0502040204020203" pitchFamily="34" charset="0"/>
              </a:endParaRPr>
            </a:p>
          </p:txBody>
        </p:sp>
      </p:grpSp>
      <p:sp>
        <p:nvSpPr>
          <p:cNvPr id="3" name="文本框 2"/>
          <p:cNvSpPr txBox="1"/>
          <p:nvPr/>
        </p:nvSpPr>
        <p:spPr>
          <a:xfrm>
            <a:off x="708660" y="1503680"/>
            <a:ext cx="4064000" cy="398780"/>
          </a:xfrm>
          <a:prstGeom prst="rect">
            <a:avLst/>
          </a:prstGeom>
          <a:noFill/>
        </p:spPr>
        <p:txBody>
          <a:bodyPr wrap="square" rtlCol="0">
            <a:spAutoFit/>
          </a:bodyPr>
          <a:p>
            <a:r>
              <a:rPr lang="zh-CN" altLang="en-US" sz="2000"/>
              <a:t>本任务的算法选择：</a:t>
            </a:r>
            <a:r>
              <a:rPr lang="zh-CN" altLang="en-US" sz="2000" b="1"/>
              <a:t>K-Means</a:t>
            </a:r>
            <a:endParaRPr lang="zh-CN" altLang="en-US" sz="2000" b="1"/>
          </a:p>
        </p:txBody>
      </p:sp>
      <p:sp>
        <p:nvSpPr>
          <p:cNvPr id="23" name="文本框 22"/>
          <p:cNvSpPr txBox="1"/>
          <p:nvPr/>
        </p:nvSpPr>
        <p:spPr>
          <a:xfrm>
            <a:off x="708660" y="2056765"/>
            <a:ext cx="6310630" cy="1845310"/>
          </a:xfrm>
          <a:prstGeom prst="rect">
            <a:avLst/>
          </a:prstGeom>
          <a:noFill/>
        </p:spPr>
        <p:txBody>
          <a:bodyPr wrap="square" rtlCol="0">
            <a:spAutoFit/>
          </a:bodyPr>
          <a:p>
            <a:r>
              <a:rPr lang="zh-CN" altLang="en-US" sz="2400"/>
              <a:t>原因</a:t>
            </a:r>
            <a:r>
              <a:rPr lang="zh-CN" altLang="en-US"/>
              <a:t>：</a:t>
            </a:r>
            <a:endParaRPr lang="zh-CN" altLang="en-US"/>
          </a:p>
          <a:p>
            <a:endParaRPr lang="zh-CN" altLang="en-US"/>
          </a:p>
          <a:p>
            <a:r>
              <a:rPr lang="en-US" altLang="zh-CN"/>
              <a:t>1.</a:t>
            </a:r>
            <a:r>
              <a:rPr lang="zh-CN" altLang="en-US"/>
              <a:t>数据维度适中且分布规则（如波高、水温等属性相对线性）</a:t>
            </a:r>
            <a:endParaRPr lang="zh-CN" altLang="en-US"/>
          </a:p>
          <a:p>
            <a:endParaRPr lang="zh-CN" altLang="en-US"/>
          </a:p>
          <a:p>
            <a:r>
              <a:rPr lang="en-US" altLang="zh-CN"/>
              <a:t>2.</a:t>
            </a:r>
            <a:r>
              <a:rPr lang="zh-CN" altLang="en-US"/>
              <a:t>任务目标是验证分组与海滩类别的关联性，适合通过 直接指定可能的海滩数量</a:t>
            </a:r>
            <a:endParaRPr lang="zh-CN" altLang="en-US"/>
          </a:p>
        </p:txBody>
      </p:sp>
      <p:sp>
        <p:nvSpPr>
          <p:cNvPr id="24" name="文本框 23"/>
          <p:cNvSpPr txBox="1"/>
          <p:nvPr/>
        </p:nvSpPr>
        <p:spPr>
          <a:xfrm>
            <a:off x="708660" y="4122420"/>
            <a:ext cx="6054725" cy="2122805"/>
          </a:xfrm>
          <a:prstGeom prst="rect">
            <a:avLst/>
          </a:prstGeom>
          <a:noFill/>
        </p:spPr>
        <p:txBody>
          <a:bodyPr wrap="square" rtlCol="0">
            <a:spAutoFit/>
          </a:bodyPr>
          <a:p>
            <a:r>
              <a:rPr lang="zh-CN" altLang="en-US" sz="2400"/>
              <a:t>接下来步骤</a:t>
            </a:r>
            <a:r>
              <a:rPr lang="zh-CN" altLang="en-US"/>
              <a:t>：</a:t>
            </a:r>
            <a:endParaRPr lang="zh-CN" altLang="en-US"/>
          </a:p>
          <a:p>
            <a:endParaRPr lang="zh-CN" altLang="en-US"/>
          </a:p>
          <a:p>
            <a:r>
              <a:rPr lang="en-US" altLang="zh-CN"/>
              <a:t>1.</a:t>
            </a:r>
            <a:r>
              <a:rPr lang="zh-CN" altLang="en-US"/>
              <a:t>数据标准化</a:t>
            </a:r>
            <a:endParaRPr lang="zh-CN" altLang="en-US"/>
          </a:p>
          <a:p>
            <a:endParaRPr lang="zh-CN" altLang="en-US"/>
          </a:p>
          <a:p>
            <a:r>
              <a:rPr lang="en-US" altLang="zh-CN"/>
              <a:t>2.</a:t>
            </a:r>
            <a:r>
              <a:rPr lang="zh-CN" altLang="en-US"/>
              <a:t>选择特征进行 K-Means 聚类</a:t>
            </a:r>
            <a:endParaRPr lang="zh-CN" altLang="en-US"/>
          </a:p>
          <a:p>
            <a:endParaRPr lang="zh-CN" altLang="en-US"/>
          </a:p>
          <a:p>
            <a:r>
              <a:rPr lang="en-US" altLang="zh-CN"/>
              <a:t>3.</a:t>
            </a:r>
            <a:r>
              <a:rPr lang="zh-CN" altLang="en-US"/>
              <a:t>根据聚类结果验证每个簇与海滩类别的对应关系</a:t>
            </a:r>
            <a:endParaRPr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rot="20255793">
            <a:off x="6615038" y="429420"/>
            <a:ext cx="7019636" cy="7075316"/>
          </a:xfrm>
          <a:prstGeom prst="rect">
            <a:avLst/>
          </a:prstGeom>
          <a:no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435385" y="118126"/>
            <a:ext cx="2321021" cy="906309"/>
            <a:chOff x="435385" y="118126"/>
            <a:chExt cx="2321021" cy="906309"/>
          </a:xfrm>
        </p:grpSpPr>
        <p:sp>
          <p:nvSpPr>
            <p:cNvPr id="17" name="文本框 16"/>
            <p:cNvSpPr txBox="1"/>
            <p:nvPr/>
          </p:nvSpPr>
          <p:spPr>
            <a:xfrm>
              <a:off x="708420" y="151164"/>
              <a:ext cx="792480" cy="460375"/>
            </a:xfrm>
            <a:prstGeom prst="rect">
              <a:avLst/>
            </a:prstGeom>
            <a:noFill/>
          </p:spPr>
          <p:txBody>
            <a:bodyPr wrap="none" rtlCol="0">
              <a:spAutoFit/>
            </a:bodyPr>
            <a:lstStyle/>
            <a:p>
              <a:r>
                <a:rPr lang="zh-CN" altLang="en-US" sz="2400" dirty="0">
                  <a:latin typeface="Segoe UI" panose="020B0502040204020203" pitchFamily="34" charset="0"/>
                  <a:cs typeface="Segoe UI" panose="020B0502040204020203" pitchFamily="34" charset="0"/>
                </a:rPr>
                <a:t>聚类</a:t>
              </a:r>
              <a:endParaRPr lang="zh-CN" altLang="en-US" sz="2400" dirty="0">
                <a:latin typeface="Segoe UI" panose="020B0502040204020203" pitchFamily="34" charset="0"/>
                <a:cs typeface="Segoe UI" panose="020B0502040204020203" pitchFamily="34" charset="0"/>
              </a:endParaRPr>
            </a:p>
          </p:txBody>
        </p:sp>
        <p:sp>
          <p:nvSpPr>
            <p:cNvPr id="18" name="矩形 17"/>
            <p:cNvSpPr/>
            <p:nvPr/>
          </p:nvSpPr>
          <p:spPr>
            <a:xfrm>
              <a:off x="2340908" y="655103"/>
              <a:ext cx="415498" cy="369332"/>
            </a:xfrm>
            <a:prstGeom prst="rect">
              <a:avLst/>
            </a:prstGeom>
          </p:spPr>
          <p:txBody>
            <a:bodyPr wrap="none">
              <a:spAutoFit/>
            </a:bodyPr>
            <a:lstStyle/>
            <a:p>
              <a:r>
                <a:rPr lang="zh-CN" altLang="en-US" b="1" dirty="0">
                  <a:gradFill>
                    <a:gsLst>
                      <a:gs pos="0">
                        <a:srgbClr val="434DD5"/>
                      </a:gs>
                      <a:gs pos="100000">
                        <a:srgbClr val="488BCE"/>
                      </a:gs>
                    </a:gsLst>
                    <a:lin ang="5400000" scaled="1"/>
                  </a:gradFill>
                  <a:latin typeface="Segoe UI" panose="020B0502040204020203" pitchFamily="34" charset="0"/>
                  <a:cs typeface="Segoe UI" panose="020B0502040204020203" pitchFamily="34" charset="0"/>
                </a:rPr>
                <a:t>」</a:t>
              </a:r>
              <a:endParaRPr lang="zh-CN" altLang="en-US" dirty="0">
                <a:gradFill>
                  <a:gsLst>
                    <a:gs pos="0">
                      <a:srgbClr val="434DD5"/>
                    </a:gs>
                    <a:gs pos="100000">
                      <a:srgbClr val="488BCE"/>
                    </a:gs>
                  </a:gsLst>
                  <a:lin ang="5400000" scaled="1"/>
                </a:gradFill>
              </a:endParaRPr>
            </a:p>
          </p:txBody>
        </p:sp>
        <p:sp>
          <p:nvSpPr>
            <p:cNvPr id="19" name="矩形 18"/>
            <p:cNvSpPr/>
            <p:nvPr/>
          </p:nvSpPr>
          <p:spPr>
            <a:xfrm>
              <a:off x="435385" y="118126"/>
              <a:ext cx="415498" cy="369332"/>
            </a:xfrm>
            <a:prstGeom prst="rect">
              <a:avLst/>
            </a:prstGeom>
            <a:noFill/>
          </p:spPr>
          <p:txBody>
            <a:bodyPr wrap="none">
              <a:spAutoFit/>
            </a:bodyPr>
            <a:lstStyle/>
            <a:p>
              <a:r>
                <a:rPr lang="zh-CN" altLang="en-US" b="1" dirty="0">
                  <a:gradFill>
                    <a:gsLst>
                      <a:gs pos="0">
                        <a:srgbClr val="434DD5"/>
                      </a:gs>
                      <a:gs pos="100000">
                        <a:srgbClr val="488BCE"/>
                      </a:gs>
                    </a:gsLst>
                    <a:lin ang="5400000" scaled="1"/>
                  </a:gradFill>
                  <a:latin typeface="Segoe UI" panose="020B0502040204020203" pitchFamily="34" charset="0"/>
                  <a:cs typeface="Segoe UI" panose="020B0502040204020203" pitchFamily="34" charset="0"/>
                </a:rPr>
                <a:t>「</a:t>
              </a:r>
              <a:endParaRPr lang="zh-CN" altLang="en-US" dirty="0">
                <a:gradFill>
                  <a:gsLst>
                    <a:gs pos="0">
                      <a:srgbClr val="434DD5"/>
                    </a:gs>
                    <a:gs pos="100000">
                      <a:srgbClr val="488BCE"/>
                    </a:gs>
                  </a:gsLst>
                  <a:lin ang="5400000" scaled="1"/>
                </a:gradFill>
              </a:endParaRPr>
            </a:p>
          </p:txBody>
        </p:sp>
        <p:cxnSp>
          <p:nvCxnSpPr>
            <p:cNvPr id="20" name="直接连接符 19"/>
            <p:cNvCxnSpPr/>
            <p:nvPr/>
          </p:nvCxnSpPr>
          <p:spPr>
            <a:xfrm>
              <a:off x="821805" y="612829"/>
              <a:ext cx="1551007" cy="0"/>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21" name="矩形 20"/>
            <p:cNvSpPr/>
            <p:nvPr/>
          </p:nvSpPr>
          <p:spPr>
            <a:xfrm>
              <a:off x="708420" y="620378"/>
              <a:ext cx="1086485" cy="337185"/>
            </a:xfrm>
            <a:prstGeom prst="rect">
              <a:avLst/>
            </a:prstGeom>
          </p:spPr>
          <p:txBody>
            <a:bodyPr wrap="none">
              <a:spAutoFit/>
            </a:bodyPr>
            <a:lstStyle/>
            <a:p>
              <a:pPr algn="l"/>
              <a:r>
                <a:rPr sz="1600" dirty="0">
                  <a:solidFill>
                    <a:schemeClr val="bg2">
                      <a:lumMod val="50000"/>
                    </a:schemeClr>
                  </a:solidFill>
                  <a:latin typeface="Segoe UI" panose="020B0502040204020203" pitchFamily="34" charset="0"/>
                  <a:cs typeface="Segoe UI" panose="020B0502040204020203" pitchFamily="34" charset="0"/>
                </a:rPr>
                <a:t>Clustering</a:t>
              </a:r>
              <a:endParaRPr sz="1600" dirty="0">
                <a:solidFill>
                  <a:schemeClr val="bg2">
                    <a:lumMod val="50000"/>
                  </a:schemeClr>
                </a:solidFill>
                <a:latin typeface="Segoe UI" panose="020B0502040204020203" pitchFamily="34" charset="0"/>
                <a:cs typeface="Segoe UI" panose="020B0502040204020203" pitchFamily="34" charset="0"/>
              </a:endParaRPr>
            </a:p>
          </p:txBody>
        </p:sp>
      </p:grpSp>
      <p:sp>
        <p:nvSpPr>
          <p:cNvPr id="2" name="文本框 1"/>
          <p:cNvSpPr txBox="1"/>
          <p:nvPr/>
        </p:nvSpPr>
        <p:spPr>
          <a:xfrm>
            <a:off x="367030" y="1011555"/>
            <a:ext cx="6113780" cy="4146550"/>
          </a:xfrm>
          <a:prstGeom prst="rect">
            <a:avLst/>
          </a:prstGeom>
          <a:noFill/>
        </p:spPr>
        <p:txBody>
          <a:bodyPr wrap="square" rtlCol="0">
            <a:noAutofit/>
          </a:bodyPr>
          <a:p>
            <a:r>
              <a:rPr lang="zh-CN" altLang="en-US" sz="1400"/>
              <a:t>import numpy as np</a:t>
            </a:r>
            <a:endParaRPr lang="zh-CN" altLang="en-US" sz="1400"/>
          </a:p>
          <a:p>
            <a:r>
              <a:rPr lang="zh-CN" altLang="en-US" sz="1400"/>
              <a:t>import pandas as pd</a:t>
            </a:r>
            <a:endParaRPr lang="zh-CN" altLang="en-US" sz="1400"/>
          </a:p>
          <a:p>
            <a:r>
              <a:rPr lang="zh-CN" altLang="en-US" sz="1400"/>
              <a:t>from sklearn.preprocessing import StandardScaler</a:t>
            </a:r>
            <a:endParaRPr lang="zh-CN" altLang="en-US" sz="1400"/>
          </a:p>
          <a:p>
            <a:r>
              <a:rPr lang="zh-CN" altLang="en-US" sz="1400"/>
              <a:t>from sklearn.cluster import KMeans</a:t>
            </a:r>
            <a:endParaRPr lang="zh-CN" altLang="en-US" sz="1400"/>
          </a:p>
          <a:p>
            <a:r>
              <a:rPr lang="zh-CN" altLang="en-US" sz="1400"/>
              <a:t>from sklearn.metrics import silhouette_score</a:t>
            </a:r>
            <a:endParaRPr lang="zh-CN" altLang="en-US" sz="1400"/>
          </a:p>
          <a:p>
            <a:r>
              <a:rPr lang="zh-CN" altLang="en-US" sz="1400"/>
              <a:t>import matplotlib.pyplot as plt</a:t>
            </a:r>
            <a:endParaRPr lang="zh-CN" altLang="en-US" sz="1400"/>
          </a:p>
          <a:p>
            <a:endParaRPr lang="zh-CN" altLang="en-US" sz="1400"/>
          </a:p>
          <a:p>
            <a:r>
              <a:rPr lang="zh-CN" altLang="en-US" sz="1400"/>
              <a:t># 假设您的数据已加载到变量 `data` 中</a:t>
            </a:r>
            <a:endParaRPr lang="zh-CN" altLang="en-US" sz="1400"/>
          </a:p>
          <a:p>
            <a:r>
              <a:rPr lang="zh-CN" altLang="en-US" sz="1400"/>
              <a:t># 选择聚类特征</a:t>
            </a:r>
            <a:endParaRPr lang="zh-CN" altLang="en-US" sz="1400"/>
          </a:p>
          <a:p>
            <a:r>
              <a:rPr lang="zh-CN" altLang="en-US" sz="1400"/>
              <a:t>clustering_features = ['Water_Temperature', 'Wave_Height', 'Wave_Period', 'Turbidity', 'Battery_Life']</a:t>
            </a:r>
            <a:endParaRPr lang="zh-CN" altLang="en-US" sz="1400"/>
          </a:p>
          <a:p>
            <a:r>
              <a:rPr lang="zh-CN" altLang="en-US" sz="1400"/>
              <a:t>X_clustering = data[clustering_features]</a:t>
            </a:r>
            <a:endParaRPr lang="zh-CN" altLang="en-US" sz="1400"/>
          </a:p>
          <a:p>
            <a:endParaRPr lang="zh-CN" altLang="en-US" sz="1400"/>
          </a:p>
          <a:p>
            <a:r>
              <a:rPr lang="zh-CN" altLang="en-US" sz="1400"/>
              <a:t># 数据标准化</a:t>
            </a:r>
            <a:endParaRPr lang="zh-CN" altLang="en-US" sz="1400"/>
          </a:p>
          <a:p>
            <a:r>
              <a:rPr lang="zh-CN" altLang="en-US" sz="1400"/>
              <a:t>scaler = StandardScaler()</a:t>
            </a:r>
            <a:endParaRPr lang="zh-CN" altLang="en-US" sz="1400"/>
          </a:p>
          <a:p>
            <a:r>
              <a:rPr lang="zh-CN" altLang="en-US" sz="1400"/>
              <a:t>X_clustering_scaled = scaler.fit_transform(X_clustering)</a:t>
            </a:r>
            <a:endParaRPr lang="zh-CN" altLang="en-US" sz="1400"/>
          </a:p>
          <a:p>
            <a:endParaRPr lang="zh-CN" altLang="en-US" sz="1400"/>
          </a:p>
          <a:p>
            <a:r>
              <a:rPr lang="zh-CN" altLang="en-US" sz="1400"/>
              <a:t># 使用 K-Means 聚类</a:t>
            </a:r>
            <a:endParaRPr lang="zh-CN" altLang="en-US" sz="1400"/>
          </a:p>
          <a:p>
            <a:r>
              <a:rPr lang="zh-CN" altLang="en-US" sz="1400"/>
              <a:t>k = len(data['Beach_Name'].unique())  # 假设簇数等于海滩类别数</a:t>
            </a:r>
            <a:endParaRPr lang="zh-CN" altLang="en-US" sz="1400"/>
          </a:p>
          <a:p>
            <a:r>
              <a:rPr lang="zh-CN" altLang="en-US" sz="1400"/>
              <a:t>kmeans = KMeans(n_clusters=k, random_state=42)</a:t>
            </a:r>
            <a:endParaRPr lang="zh-CN" altLang="en-US" sz="1400"/>
          </a:p>
          <a:p>
            <a:r>
              <a:rPr lang="zh-CN" altLang="en-US" sz="1400"/>
              <a:t>clusters = kmeans.fit_predict(X_clustering_scaled)</a:t>
            </a:r>
            <a:endParaRPr lang="zh-CN" altLang="en-US" sz="1400"/>
          </a:p>
        </p:txBody>
      </p:sp>
      <p:sp>
        <p:nvSpPr>
          <p:cNvPr id="4" name="文本框 3"/>
          <p:cNvSpPr txBox="1"/>
          <p:nvPr/>
        </p:nvSpPr>
        <p:spPr>
          <a:xfrm>
            <a:off x="6581775" y="0"/>
            <a:ext cx="4851400" cy="4476750"/>
          </a:xfrm>
          <a:prstGeom prst="rect">
            <a:avLst/>
          </a:prstGeom>
          <a:noFill/>
        </p:spPr>
        <p:txBody>
          <a:bodyPr wrap="square" rtlCol="0">
            <a:noAutofit/>
          </a:bodyPr>
          <a:p>
            <a:r>
              <a:rPr lang="zh-CN" altLang="en-US" sz="1400"/>
              <a:t># 将聚类结果添加到数据中</a:t>
            </a:r>
            <a:endParaRPr lang="zh-CN" altLang="en-US" sz="1400"/>
          </a:p>
          <a:p>
            <a:r>
              <a:rPr lang="zh-CN" altLang="en-US" sz="1400"/>
              <a:t>data['Cluster'] = clusters</a:t>
            </a:r>
            <a:endParaRPr lang="zh-CN" altLang="en-US" sz="1400"/>
          </a:p>
          <a:p>
            <a:endParaRPr lang="zh-CN" altLang="en-US" sz="1400"/>
          </a:p>
          <a:p>
            <a:r>
              <a:rPr lang="zh-CN" altLang="en-US" sz="1400"/>
              <a:t># 评估聚类效果</a:t>
            </a:r>
            <a:endParaRPr lang="zh-CN" altLang="en-US" sz="1400"/>
          </a:p>
          <a:p>
            <a:r>
              <a:rPr lang="zh-CN" altLang="en-US" sz="1400"/>
              <a:t>silhouette_avg = silhouette_score(X_clustering_scaled, clusters)</a:t>
            </a:r>
            <a:endParaRPr lang="zh-CN" altLang="en-US" sz="1400"/>
          </a:p>
          <a:p>
            <a:r>
              <a:rPr lang="zh-CN" altLang="en-US" sz="1400"/>
              <a:t>print("轮廓系数 (Silhouette Score):", silhouette_avg)</a:t>
            </a:r>
            <a:endParaRPr lang="zh-CN" altLang="en-US" sz="1400"/>
          </a:p>
          <a:p>
            <a:endParaRPr lang="zh-CN" altLang="en-US" sz="1400"/>
          </a:p>
          <a:p>
            <a:r>
              <a:rPr lang="zh-CN" altLang="en-US" sz="1400"/>
              <a:t># 输出聚类中心</a:t>
            </a:r>
            <a:endParaRPr lang="zh-CN" altLang="en-US" sz="1400"/>
          </a:p>
          <a:p>
            <a:r>
              <a:rPr lang="zh-CN" altLang="en-US" sz="1400"/>
              <a:t>print("聚类中心:")</a:t>
            </a:r>
            <a:endParaRPr lang="zh-CN" altLang="en-US" sz="1400"/>
          </a:p>
          <a:p>
            <a:r>
              <a:rPr lang="zh-CN" altLang="en-US" sz="1400"/>
              <a:t>print(kmeans.cluster_centers_)</a:t>
            </a:r>
            <a:endParaRPr lang="zh-CN" altLang="en-US" sz="1400"/>
          </a:p>
          <a:p>
            <a:endParaRPr lang="zh-CN" altLang="en-US" sz="1400"/>
          </a:p>
          <a:p>
            <a:r>
              <a:rPr lang="zh-CN" altLang="en-US" sz="1400"/>
              <a:t># 可视化聚类结果 (仅支持两个特征时)</a:t>
            </a:r>
            <a:endParaRPr lang="zh-CN" altLang="en-US" sz="1400"/>
          </a:p>
          <a:p>
            <a:r>
              <a:rPr lang="zh-CN" altLang="en-US" sz="1400"/>
              <a:t>plt.figure(figsize=(10, 6))</a:t>
            </a:r>
            <a:endParaRPr lang="zh-CN" altLang="en-US" sz="1400"/>
          </a:p>
          <a:p>
            <a:r>
              <a:rPr lang="zh-CN" altLang="en-US" sz="1400"/>
              <a:t>plt.scatter(X_clustering_scaled[:, 0], X_clustering_scaled[:, 1], c=clusters, cmap='viridis', alpha=0.5)</a:t>
            </a:r>
            <a:endParaRPr lang="zh-CN" altLang="en-US" sz="1400"/>
          </a:p>
          <a:p>
            <a:r>
              <a:rPr lang="zh-CN" altLang="en-US" sz="1400"/>
              <a:t>plt.scatter(kmeans.cluster_centers_[:, 0], kmeans.cluster_centers_[:, 1], c='red', marker='X', s=200)</a:t>
            </a:r>
            <a:endParaRPr lang="zh-CN" altLang="en-US" sz="1400"/>
          </a:p>
          <a:p>
            <a:r>
              <a:rPr lang="zh-CN" altLang="en-US" sz="1400"/>
              <a:t>plt.title("K-Means Clustering Results")</a:t>
            </a:r>
            <a:endParaRPr lang="zh-CN" altLang="en-US" sz="1400"/>
          </a:p>
          <a:p>
            <a:r>
              <a:rPr lang="zh-CN" altLang="en-US" sz="1400"/>
              <a:t>plt.xlabel(clustering_features[0])</a:t>
            </a:r>
            <a:endParaRPr lang="zh-CN" altLang="en-US" sz="1400"/>
          </a:p>
          <a:p>
            <a:r>
              <a:rPr lang="zh-CN" altLang="en-US" sz="1400"/>
              <a:t>plt.ylabel(clustering_features[1])</a:t>
            </a:r>
            <a:endParaRPr lang="zh-CN" altLang="en-US" sz="1400"/>
          </a:p>
          <a:p>
            <a:r>
              <a:rPr lang="zh-CN" altLang="en-US" sz="1400"/>
              <a:t>plt.show()</a:t>
            </a:r>
            <a:endParaRPr lang="zh-CN" altLang="en-US" sz="1400"/>
          </a:p>
        </p:txBody>
      </p:sp>
      <p:sp>
        <p:nvSpPr>
          <p:cNvPr id="5" name="文本框 4"/>
          <p:cNvSpPr txBox="1"/>
          <p:nvPr/>
        </p:nvSpPr>
        <p:spPr>
          <a:xfrm>
            <a:off x="5650230" y="4772025"/>
            <a:ext cx="7688580" cy="1845310"/>
          </a:xfrm>
          <a:prstGeom prst="rect">
            <a:avLst/>
          </a:prstGeom>
          <a:noFill/>
        </p:spPr>
        <p:txBody>
          <a:bodyPr wrap="square" rtlCol="0">
            <a:spAutoFit/>
          </a:bodyPr>
          <a:p>
            <a:r>
              <a:rPr lang="zh-CN" altLang="en-US"/>
              <a:t> </a:t>
            </a:r>
            <a:r>
              <a:rPr lang="zh-CN" altLang="en-US" sz="1600"/>
              <a:t>代码说明</a:t>
            </a:r>
            <a:endParaRPr lang="zh-CN" altLang="en-US" sz="1600"/>
          </a:p>
          <a:p>
            <a:r>
              <a:rPr lang="zh-CN" altLang="en-US" sz="1600"/>
              <a:t>标准化处理：</a:t>
            </a:r>
            <a:endParaRPr lang="zh-CN" altLang="en-US" sz="1600"/>
          </a:p>
          <a:p>
            <a:r>
              <a:rPr lang="zh-CN" altLang="en-US" sz="1600"/>
              <a:t>使用</a:t>
            </a:r>
            <a:r>
              <a:rPr lang="zh-CN" altLang="en-US" sz="1600">
                <a:sym typeface="+mn-ea"/>
              </a:rPr>
              <a:t>StandardScaler</a:t>
            </a:r>
            <a:r>
              <a:rPr lang="zh-CN" altLang="en-US" sz="1600"/>
              <a:t>确保特征的范围一致，避免特征间差异对聚类造成偏差</a:t>
            </a:r>
            <a:endParaRPr lang="zh-CN" altLang="en-US" sz="1600"/>
          </a:p>
          <a:p>
            <a:r>
              <a:rPr lang="zh-CN" altLang="en-US" sz="1600"/>
              <a:t>K 值的选择：</a:t>
            </a:r>
            <a:endParaRPr lang="zh-CN" altLang="en-US" sz="1600"/>
          </a:p>
          <a:p>
            <a:r>
              <a:rPr lang="zh-CN" altLang="en-US" sz="1600"/>
              <a:t>初步设定簇数</a:t>
            </a:r>
            <a:r>
              <a:rPr lang="en-US" altLang="zh-CN" sz="1600"/>
              <a:t>k</a:t>
            </a:r>
            <a:r>
              <a:rPr lang="zh-CN" altLang="en-US" sz="1600"/>
              <a:t>为海滩数量。如果不确定，可以使用 肘部法 或 轮廓系数 进一步优化</a:t>
            </a:r>
            <a:endParaRPr lang="zh-CN" altLang="en-US" sz="1600"/>
          </a:p>
          <a:p>
            <a:r>
              <a:rPr lang="zh-CN" altLang="en-US" sz="1600"/>
              <a:t>评估指标：</a:t>
            </a:r>
            <a:endParaRPr lang="zh-CN" altLang="en-US" sz="1600"/>
          </a:p>
          <a:p>
            <a:r>
              <a:rPr lang="zh-CN" altLang="en-US" sz="1600"/>
              <a:t>使用 Silhouette Score 评估聚类质量，值越接近 1，聚类效果越好</a:t>
            </a:r>
            <a:endParaRPr lang="zh-CN" altLang="en-US" sz="16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nvSpPr>
        <p:spPr>
          <a:xfrm rot="17894215">
            <a:off x="10213918" y="1260372"/>
            <a:ext cx="6864338" cy="6864338"/>
          </a:xfrm>
          <a:prstGeom prst="rect">
            <a:avLst/>
          </a:prstGeom>
          <a:noFill/>
          <a:ln w="25400">
            <a:solidFill>
              <a:schemeClr val="bg2">
                <a:lumMod val="25000"/>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rot="17894215">
            <a:off x="10142046" y="4120893"/>
            <a:ext cx="6864338" cy="6864338"/>
          </a:xfrm>
          <a:prstGeom prst="rect">
            <a:avLst/>
          </a:prstGeom>
          <a:noFill/>
          <a:ln w="25400">
            <a:solidFill>
              <a:schemeClr val="bg2">
                <a:lumMod val="25000"/>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1238250" y="1567180"/>
            <a:ext cx="2600325" cy="4081145"/>
          </a:xfrm>
          <a:prstGeom prst="rect">
            <a:avLst/>
          </a:prstGeom>
          <a:noFill/>
          <a:ln w="317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5" name="矩形 4"/>
          <p:cNvSpPr/>
          <p:nvPr/>
        </p:nvSpPr>
        <p:spPr>
          <a:xfrm>
            <a:off x="3686175" y="2070101"/>
            <a:ext cx="914400" cy="23811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1379220" y="3408213"/>
            <a:ext cx="4318000" cy="769441"/>
          </a:xfrm>
          <a:prstGeom prst="rect">
            <a:avLst/>
          </a:prstGeom>
          <a:noFill/>
        </p:spPr>
        <p:txBody>
          <a:bodyPr wrap="square" rtlCol="0">
            <a:spAutoFit/>
          </a:bodyPr>
          <a:lstStyle/>
          <a:p>
            <a:r>
              <a:rPr lang="en-US" altLang="zh-CN" sz="4400" b="1" spc="120" dirty="0">
                <a:gradFill>
                  <a:gsLst>
                    <a:gs pos="0">
                      <a:srgbClr val="498FCF"/>
                    </a:gs>
                    <a:gs pos="100000">
                      <a:srgbClr val="2B37BE"/>
                    </a:gs>
                  </a:gsLst>
                  <a:lin ang="8100000" scaled="1"/>
                </a:gradFill>
                <a:latin typeface="Segoe UI" panose="020B0502040204020203" pitchFamily="34" charset="0"/>
                <a:cs typeface="Segoe UI" panose="020B0502040204020203" pitchFamily="34" charset="0"/>
              </a:rPr>
              <a:t>CONTENTS</a:t>
            </a:r>
            <a:endParaRPr lang="zh-CN" altLang="en-US" sz="4400" b="1" spc="120" dirty="0">
              <a:gradFill>
                <a:gsLst>
                  <a:gs pos="0">
                    <a:srgbClr val="498FCF"/>
                  </a:gs>
                  <a:gs pos="100000">
                    <a:srgbClr val="2B37BE"/>
                  </a:gs>
                </a:gsLst>
                <a:lin ang="8100000" scaled="1"/>
              </a:gradFill>
              <a:latin typeface="Segoe UI" panose="020B0502040204020203" pitchFamily="34" charset="0"/>
              <a:cs typeface="Segoe UI" panose="020B0502040204020203" pitchFamily="34" charset="0"/>
            </a:endParaRPr>
          </a:p>
        </p:txBody>
      </p:sp>
      <p:cxnSp>
        <p:nvCxnSpPr>
          <p:cNvPr id="7" name="直接连接符 6"/>
          <p:cNvCxnSpPr/>
          <p:nvPr/>
        </p:nvCxnSpPr>
        <p:spPr>
          <a:xfrm>
            <a:off x="1802131" y="3384332"/>
            <a:ext cx="877569" cy="0"/>
          </a:xfrm>
          <a:prstGeom prst="line">
            <a:avLst/>
          </a:prstGeom>
          <a:ln w="508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574800" y="2542706"/>
            <a:ext cx="3800475" cy="758190"/>
          </a:xfrm>
          <a:prstGeom prst="rect">
            <a:avLst/>
          </a:prstGeom>
          <a:noFill/>
        </p:spPr>
        <p:txBody>
          <a:bodyPr wrap="square" rtlCol="0">
            <a:spAutoFit/>
          </a:bodyPr>
          <a:lstStyle/>
          <a:p>
            <a:pPr>
              <a:lnSpc>
                <a:spcPts val="5200"/>
              </a:lnSpc>
            </a:pPr>
            <a:r>
              <a:rPr lang="zh-CN" altLang="en-US" sz="6600" spc="130" dirty="0">
                <a:solidFill>
                  <a:schemeClr val="bg2">
                    <a:lumMod val="25000"/>
                  </a:schemeClr>
                </a:solidFill>
                <a:latin typeface="思源黑体 CN Heavy" panose="020B0A00000000000000" pitchFamily="34" charset="-122"/>
                <a:ea typeface="思源黑体 CN Heavy" panose="020B0A00000000000000" pitchFamily="34" charset="-122"/>
              </a:rPr>
              <a:t>目标</a:t>
            </a:r>
            <a:endParaRPr lang="zh-CN" altLang="en-US" sz="6600" spc="130" dirty="0">
              <a:solidFill>
                <a:schemeClr val="bg2">
                  <a:lumMod val="25000"/>
                </a:schemeClr>
              </a:solidFill>
              <a:latin typeface="思源黑体 CN Heavy" panose="020B0A00000000000000" pitchFamily="34" charset="-122"/>
              <a:ea typeface="思源黑体 CN Heavy" panose="020B0A00000000000000" pitchFamily="34" charset="-122"/>
            </a:endParaRPr>
          </a:p>
        </p:txBody>
      </p:sp>
      <p:cxnSp>
        <p:nvCxnSpPr>
          <p:cNvPr id="11" name="直接连接符 10"/>
          <p:cNvCxnSpPr/>
          <p:nvPr/>
        </p:nvCxnSpPr>
        <p:spPr>
          <a:xfrm flipH="1">
            <a:off x="3536539" y="1933189"/>
            <a:ext cx="823234" cy="679919"/>
          </a:xfrm>
          <a:prstGeom prst="line">
            <a:avLst/>
          </a:prstGeom>
          <a:ln w="3175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flipH="1">
            <a:off x="3536676" y="2412989"/>
            <a:ext cx="823234" cy="679919"/>
          </a:xfrm>
          <a:prstGeom prst="line">
            <a:avLst/>
          </a:prstGeom>
          <a:ln w="3175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5607050" y="2163445"/>
            <a:ext cx="5492750" cy="2531745"/>
          </a:xfrm>
          <a:prstGeom prst="rect">
            <a:avLst/>
          </a:prstGeom>
          <a:noFill/>
        </p:spPr>
        <p:txBody>
          <a:bodyPr wrap="square" rtlCol="0">
            <a:noAutofit/>
          </a:bodyPr>
          <a:p>
            <a:pPr indent="457200"/>
            <a:r>
              <a:rPr lang="zh-CN" altLang="en-US" sz="2400"/>
              <a:t>将芝加哥若干个海滩中的传感器每日测试收集到的数据进行预处理之后，根据各个海滩之间的属性差异完成对不同海滩的分类操作，并根据数据以往发生周期性变化的情况预测未来一段时间的情况</a:t>
            </a:r>
            <a:endParaRPr lang="zh-CN" altLang="en-US" sz="24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1238250" y="1123950"/>
            <a:ext cx="2905125" cy="4524375"/>
          </a:xfrm>
          <a:prstGeom prst="rect">
            <a:avLst/>
          </a:prstGeom>
          <a:noFill/>
          <a:ln w="3175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8" name="矩形 7"/>
          <p:cNvSpPr/>
          <p:nvPr/>
        </p:nvSpPr>
        <p:spPr>
          <a:xfrm>
            <a:off x="3686175" y="1860441"/>
            <a:ext cx="914400" cy="21717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356499" y="2004725"/>
            <a:ext cx="3800475" cy="758190"/>
          </a:xfrm>
          <a:prstGeom prst="rect">
            <a:avLst/>
          </a:prstGeom>
          <a:noFill/>
        </p:spPr>
        <p:txBody>
          <a:bodyPr wrap="square" rtlCol="0">
            <a:spAutoFit/>
          </a:bodyPr>
          <a:lstStyle/>
          <a:p>
            <a:pPr>
              <a:lnSpc>
                <a:spcPts val="5200"/>
              </a:lnSpc>
            </a:pPr>
            <a:r>
              <a:rPr lang="en-US" altLang="zh-CN" sz="4400" spc="130" dirty="0">
                <a:gradFill>
                  <a:gsLst>
                    <a:gs pos="0">
                      <a:srgbClr val="498FCF"/>
                    </a:gs>
                    <a:gs pos="100000">
                      <a:srgbClr val="2B37BE"/>
                    </a:gs>
                  </a:gsLst>
                  <a:lin ang="8100000" scaled="1"/>
                </a:gradFill>
                <a:latin typeface="思源黑体 CN Heavy" panose="020B0A00000000000000" pitchFamily="34" charset="-122"/>
                <a:ea typeface="思源黑体 CN Heavy" panose="020B0A00000000000000" pitchFamily="34" charset="-122"/>
              </a:rPr>
              <a:t>2024/11/18</a:t>
            </a:r>
            <a:endParaRPr lang="zh-CN" altLang="en-US" sz="4400" spc="130" dirty="0">
              <a:gradFill>
                <a:gsLst>
                  <a:gs pos="0">
                    <a:srgbClr val="498FCF"/>
                  </a:gs>
                  <a:gs pos="100000">
                    <a:srgbClr val="2B37BE"/>
                  </a:gs>
                </a:gsLst>
                <a:lin ang="8100000" scaled="1"/>
              </a:gradFill>
              <a:latin typeface="思源黑体 CN Heavy" panose="020B0A00000000000000" pitchFamily="34" charset="-122"/>
              <a:ea typeface="思源黑体 CN Heavy" panose="020B0A00000000000000" pitchFamily="34" charset="-122"/>
            </a:endParaRPr>
          </a:p>
        </p:txBody>
      </p:sp>
      <p:sp>
        <p:nvSpPr>
          <p:cNvPr id="9" name="矩形 8"/>
          <p:cNvSpPr/>
          <p:nvPr/>
        </p:nvSpPr>
        <p:spPr>
          <a:xfrm>
            <a:off x="1356499" y="3361685"/>
            <a:ext cx="4659352" cy="507831"/>
          </a:xfrm>
          <a:prstGeom prst="rect">
            <a:avLst/>
          </a:prstGeom>
        </p:spPr>
        <p:txBody>
          <a:bodyPr wrap="none">
            <a:spAutoFit/>
          </a:bodyPr>
          <a:lstStyle/>
          <a:p>
            <a:pPr algn="ctr"/>
            <a:r>
              <a:rPr lang="en-US" altLang="zh-CN" sz="2700" dirty="0">
                <a:solidFill>
                  <a:schemeClr val="bg2">
                    <a:lumMod val="50000"/>
                  </a:schemeClr>
                </a:solidFill>
                <a:latin typeface="Segoe UI" panose="020B0502040204020203" pitchFamily="34" charset="0"/>
                <a:ea typeface="方正姚体" panose="02010601030101010101" pitchFamily="2" charset="-122"/>
                <a:cs typeface="Segoe UI" panose="020B0502040204020203" pitchFamily="34" charset="0"/>
              </a:rPr>
              <a:t>THANK YOU FOR WAHCTING</a:t>
            </a:r>
            <a:endParaRPr lang="zh-CN" altLang="en-US" sz="2700" dirty="0">
              <a:solidFill>
                <a:schemeClr val="bg2">
                  <a:lumMod val="50000"/>
                </a:schemeClr>
              </a:solidFill>
              <a:latin typeface="Segoe UI" panose="020B0502040204020203" pitchFamily="34" charset="0"/>
              <a:ea typeface="方正姚体" panose="02010601030101010101" pitchFamily="2" charset="-122"/>
              <a:cs typeface="Segoe UI" panose="020B0502040204020203" pitchFamily="34" charset="0"/>
            </a:endParaRPr>
          </a:p>
        </p:txBody>
      </p:sp>
      <p:sp>
        <p:nvSpPr>
          <p:cNvPr id="10" name="矩形: 圆角 9"/>
          <p:cNvSpPr/>
          <p:nvPr/>
        </p:nvSpPr>
        <p:spPr>
          <a:xfrm>
            <a:off x="1507490" y="4046855"/>
            <a:ext cx="4020185" cy="508000"/>
          </a:xfrm>
          <a:prstGeom prst="roundRect">
            <a:avLst>
              <a:gd name="adj" fmla="val 50000"/>
            </a:avLst>
          </a:prstGeom>
          <a:gradFill>
            <a:gsLst>
              <a:gs pos="0">
                <a:srgbClr val="498FCF"/>
              </a:gs>
              <a:gs pos="100000">
                <a:srgbClr val="2B37BE"/>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522730" y="4133215"/>
            <a:ext cx="4004310" cy="337185"/>
          </a:xfrm>
          <a:prstGeom prst="rect">
            <a:avLst/>
          </a:prstGeom>
          <a:noFill/>
        </p:spPr>
        <p:txBody>
          <a:bodyPr wrap="square" rtlCol="0">
            <a:spAutoFit/>
          </a:bodyPr>
          <a:lstStyle/>
          <a:p>
            <a:r>
              <a:rPr lang="zh-CN" altLang="en-US" sz="1600" dirty="0">
                <a:solidFill>
                  <a:schemeClr val="bg1">
                    <a:lumMod val="95000"/>
                  </a:schemeClr>
                </a:solidFill>
                <a:latin typeface="思源黑体 CN Medium" panose="020B0600000000000000" pitchFamily="34" charset="-122"/>
                <a:ea typeface="思源黑体 CN Medium" panose="020B0600000000000000" pitchFamily="34" charset="-122"/>
              </a:rPr>
              <a:t>汇报人：李浩铭</a:t>
            </a:r>
            <a:r>
              <a:rPr lang="en-US" altLang="zh-CN" sz="1600" dirty="0">
                <a:solidFill>
                  <a:schemeClr val="bg1">
                    <a:lumMod val="95000"/>
                  </a:schemeClr>
                </a:solidFill>
                <a:latin typeface="思源黑体 CN Medium" panose="020B0600000000000000" pitchFamily="34" charset="-122"/>
                <a:ea typeface="思源黑体 CN Medium" panose="020B0600000000000000" pitchFamily="34" charset="-122"/>
              </a:rPr>
              <a:t> </a:t>
            </a:r>
            <a:r>
              <a:rPr lang="zh-CN" altLang="en-US" sz="1600" dirty="0">
                <a:solidFill>
                  <a:schemeClr val="bg1">
                    <a:lumMod val="95000"/>
                  </a:schemeClr>
                </a:solidFill>
                <a:latin typeface="思源黑体 CN Medium" panose="020B0600000000000000" pitchFamily="34" charset="-122"/>
                <a:ea typeface="思源黑体 CN Medium" panose="020B0600000000000000" pitchFamily="34" charset="-122"/>
              </a:rPr>
              <a:t>郑嘉文</a:t>
            </a:r>
            <a:r>
              <a:rPr lang="en-US" altLang="zh-CN" sz="1600" dirty="0">
                <a:solidFill>
                  <a:schemeClr val="bg1">
                    <a:lumMod val="95000"/>
                  </a:schemeClr>
                </a:solidFill>
                <a:latin typeface="思源黑体 CN Medium" panose="020B0600000000000000" pitchFamily="34" charset="-122"/>
                <a:ea typeface="思源黑体 CN Medium" panose="020B0600000000000000" pitchFamily="34" charset="-122"/>
              </a:rPr>
              <a:t>  </a:t>
            </a:r>
            <a:r>
              <a:rPr lang="zh-CN" altLang="en-US" sz="1600" dirty="0">
                <a:solidFill>
                  <a:schemeClr val="bg1">
                    <a:lumMod val="95000"/>
                  </a:schemeClr>
                </a:solidFill>
                <a:latin typeface="思源黑体 CN Medium" panose="020B0600000000000000" pitchFamily="34" charset="-122"/>
                <a:ea typeface="思源黑体 CN Medium" panose="020B0600000000000000" pitchFamily="34" charset="-122"/>
              </a:rPr>
              <a:t>梁陈俊</a:t>
            </a:r>
            <a:r>
              <a:rPr lang="en-US" altLang="zh-CN" sz="1600" dirty="0">
                <a:solidFill>
                  <a:schemeClr val="bg1">
                    <a:lumMod val="95000"/>
                  </a:schemeClr>
                </a:solidFill>
                <a:latin typeface="思源黑体 CN Medium" panose="020B0600000000000000" pitchFamily="34" charset="-122"/>
                <a:ea typeface="思源黑体 CN Medium" panose="020B0600000000000000" pitchFamily="34" charset="-122"/>
              </a:rPr>
              <a:t>  </a:t>
            </a:r>
            <a:r>
              <a:rPr lang="zh-CN" altLang="en-US" sz="1600" dirty="0">
                <a:solidFill>
                  <a:schemeClr val="bg1">
                    <a:lumMod val="95000"/>
                  </a:schemeClr>
                </a:solidFill>
                <a:latin typeface="思源黑体 CN Medium" panose="020B0600000000000000" pitchFamily="34" charset="-122"/>
                <a:ea typeface="思源黑体 CN Medium" panose="020B0600000000000000" pitchFamily="34" charset="-122"/>
              </a:rPr>
              <a:t>尹壹</a:t>
            </a:r>
            <a:endParaRPr lang="zh-CN" altLang="en-US" sz="1600" dirty="0">
              <a:solidFill>
                <a:schemeClr val="bg1">
                  <a:lumMod val="95000"/>
                </a:schemeClr>
              </a:solidFill>
              <a:latin typeface="思源黑体 CN Medium" panose="020B0600000000000000" pitchFamily="34" charset="-122"/>
              <a:ea typeface="思源黑体 CN Medium" panose="020B0600000000000000" pitchFamily="34" charset="-122"/>
            </a:endParaRPr>
          </a:p>
        </p:txBody>
      </p:sp>
      <p:sp>
        <p:nvSpPr>
          <p:cNvPr id="12" name="矩形 11"/>
          <p:cNvSpPr/>
          <p:nvPr/>
        </p:nvSpPr>
        <p:spPr>
          <a:xfrm rot="17894215">
            <a:off x="7073906" y="215310"/>
            <a:ext cx="6864338" cy="6864338"/>
          </a:xfrm>
          <a:prstGeom prst="rect">
            <a:avLst/>
          </a:prstGeom>
          <a:noFill/>
          <a:ln w="254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rot="17894215">
            <a:off x="8331846" y="3075831"/>
            <a:ext cx="6864338" cy="6864338"/>
          </a:xfrm>
          <a:prstGeom prst="rect">
            <a:avLst/>
          </a:prstGeom>
          <a:noFill/>
          <a:ln w="254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直接连接符 15"/>
          <p:cNvCxnSpPr/>
          <p:nvPr/>
        </p:nvCxnSpPr>
        <p:spPr>
          <a:xfrm>
            <a:off x="1535431" y="4768720"/>
            <a:ext cx="584200" cy="0"/>
          </a:xfrm>
          <a:prstGeom prst="line">
            <a:avLst/>
          </a:prstGeom>
          <a:ln w="254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1535431" y="4895720"/>
            <a:ext cx="292100" cy="0"/>
          </a:xfrm>
          <a:prstGeom prst="line">
            <a:avLst/>
          </a:prstGeom>
          <a:ln w="254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1356499" y="2706331"/>
            <a:ext cx="3800475" cy="759182"/>
          </a:xfrm>
          <a:prstGeom prst="rect">
            <a:avLst/>
          </a:prstGeom>
          <a:noFill/>
        </p:spPr>
        <p:txBody>
          <a:bodyPr wrap="square" rtlCol="0">
            <a:spAutoFit/>
          </a:bodyPr>
          <a:lstStyle/>
          <a:p>
            <a:pPr>
              <a:lnSpc>
                <a:spcPts val="5200"/>
              </a:lnSpc>
            </a:pPr>
            <a:r>
              <a:rPr lang="zh-CN" altLang="en-US" sz="4400" spc="130" dirty="0">
                <a:solidFill>
                  <a:schemeClr val="bg2">
                    <a:lumMod val="25000"/>
                  </a:schemeClr>
                </a:solidFill>
                <a:latin typeface="思源黑体 CN Heavy" panose="020B0A00000000000000" pitchFamily="34" charset="-122"/>
                <a:ea typeface="思源黑体 CN Heavy" panose="020B0A00000000000000" pitchFamily="34" charset="-122"/>
              </a:rPr>
              <a:t>感谢您的观看</a:t>
            </a:r>
            <a:endParaRPr lang="zh-CN" altLang="en-US" sz="4400" spc="130" dirty="0">
              <a:solidFill>
                <a:schemeClr val="bg2">
                  <a:lumMod val="25000"/>
                </a:schemeClr>
              </a:solidFill>
              <a:latin typeface="思源黑体 CN Heavy" panose="020B0A00000000000000" pitchFamily="34" charset="-122"/>
              <a:ea typeface="思源黑体 CN Heavy" panose="020B0A00000000000000" pitchFamily="3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19442724">
            <a:off x="2100002" y="705713"/>
            <a:ext cx="7712976" cy="7712976"/>
          </a:xfrm>
          <a:prstGeom prst="rect">
            <a:avLst/>
          </a:prstGeom>
          <a:noFill/>
          <a:ln w="254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19442724">
            <a:off x="2083334" y="1394491"/>
            <a:ext cx="7712976" cy="7712976"/>
          </a:xfrm>
          <a:prstGeom prst="rect">
            <a:avLst/>
          </a:prstGeom>
          <a:noFill/>
          <a:ln w="254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2266950" y="2116502"/>
            <a:ext cx="3261685" cy="2938145"/>
          </a:xfrm>
          <a:prstGeom prst="rect">
            <a:avLst/>
          </a:prstGeom>
          <a:noFill/>
        </p:spPr>
        <p:txBody>
          <a:bodyPr wrap="square" rtlCol="0">
            <a:spAutoFit/>
          </a:bodyPr>
          <a:lstStyle>
            <a:defPPr>
              <a:defRPr lang="zh-CN"/>
            </a:defPPr>
            <a:lvl1pPr algn="ctr">
              <a:defRPr sz="3200" b="1">
                <a:gradFill>
                  <a:gsLst>
                    <a:gs pos="0">
                      <a:srgbClr val="498FCF"/>
                    </a:gs>
                    <a:gs pos="100000">
                      <a:srgbClr val="2B37BE"/>
                    </a:gs>
                  </a:gsLst>
                  <a:lin ang="8100000" scaled="1"/>
                </a:gradFill>
                <a:latin typeface="Segoe UI" panose="020B0502040204020203" pitchFamily="34" charset="0"/>
                <a:cs typeface="Segoe UI" panose="020B0502040204020203" pitchFamily="34" charset="0"/>
              </a:defRPr>
            </a:lvl1pPr>
          </a:lstStyle>
          <a:p>
            <a:r>
              <a:rPr lang="en-US" altLang="zh-CN" sz="18500" b="0" dirty="0"/>
              <a:t>01</a:t>
            </a:r>
            <a:endParaRPr lang="zh-CN" altLang="en-US" sz="18500" b="0" dirty="0"/>
          </a:p>
        </p:txBody>
      </p:sp>
      <p:sp>
        <p:nvSpPr>
          <p:cNvPr id="5" name="Rectangle 14" descr="e7d195523061f1c029d8a470330beef7eecbf578a74c67be34E755975358C32C42B60046E65E5AB2B817CFACDA70963A03272FA99D31C85E250EFEC4061BFB07F05F931B289192FCB8E0285A555C1F23D78D5E905E76D771411E1FB5B7497A28DA87258CD4C87975C3F8B48A595B7A20A7F7263F42880D0DF02CD5CF1310BE3C5B112D46E22D8ED3410B5F4443060688"/>
          <p:cNvSpPr/>
          <p:nvPr/>
        </p:nvSpPr>
        <p:spPr>
          <a:xfrm>
            <a:off x="5040674" y="2585861"/>
            <a:ext cx="5190260" cy="1106805"/>
          </a:xfrm>
          <a:prstGeom prst="rect">
            <a:avLst/>
          </a:prstGeom>
        </p:spPr>
        <p:txBody>
          <a:bodyPr wrap="square">
            <a:spAutoFit/>
          </a:bodyPr>
          <a:lstStyle/>
          <a:p>
            <a:r>
              <a:rPr lang="en-US" sz="6600" dirty="0">
                <a:solidFill>
                  <a:schemeClr val="bg2">
                    <a:lumMod val="25000"/>
                  </a:schemeClr>
                </a:solidFill>
                <a:latin typeface="Segoe UI" panose="020B0502040204020203" pitchFamily="34" charset="0"/>
                <a:cs typeface="Segoe UI" panose="020B0502040204020203" pitchFamily="34" charset="0"/>
              </a:rPr>
              <a:t>PART O</a:t>
            </a:r>
            <a:r>
              <a:rPr lang="en-US" sz="6600" dirty="0">
                <a:solidFill>
                  <a:schemeClr val="bg2">
                    <a:lumMod val="25000"/>
                  </a:schemeClr>
                </a:solidFill>
                <a:latin typeface="Segoe UI" panose="020B0502040204020203" pitchFamily="34" charset="0"/>
                <a:cs typeface="Segoe UI" panose="020B0502040204020203" pitchFamily="34" charset="0"/>
              </a:rPr>
              <a:t>ne</a:t>
            </a:r>
            <a:endParaRPr lang="en-US" sz="6600" dirty="0">
              <a:solidFill>
                <a:schemeClr val="bg2">
                  <a:lumMod val="25000"/>
                </a:schemeClr>
              </a:solidFill>
              <a:latin typeface="Segoe UI" panose="020B0502040204020203" pitchFamily="34" charset="0"/>
              <a:cs typeface="Segoe UI" panose="020B0502040204020203" pitchFamily="34" charset="0"/>
            </a:endParaRPr>
          </a:p>
        </p:txBody>
      </p:sp>
      <p:sp>
        <p:nvSpPr>
          <p:cNvPr id="6" name="文本框 5"/>
          <p:cNvSpPr txBox="1"/>
          <p:nvPr/>
        </p:nvSpPr>
        <p:spPr>
          <a:xfrm>
            <a:off x="5040674" y="3748411"/>
            <a:ext cx="6580910" cy="829945"/>
          </a:xfrm>
          <a:prstGeom prst="rect">
            <a:avLst/>
          </a:prstGeom>
          <a:noFill/>
        </p:spPr>
        <p:txBody>
          <a:bodyPr wrap="square" rtlCol="0">
            <a:spAutoFit/>
          </a:bodyPr>
          <a:lstStyle/>
          <a:p>
            <a:r>
              <a:rPr lang="zh-CN" altLang="en-US" sz="4800" spc="130" dirty="0">
                <a:solidFill>
                  <a:schemeClr val="bg2">
                    <a:lumMod val="25000"/>
                  </a:schemeClr>
                </a:solidFill>
                <a:latin typeface="思源黑体 CN Heavy" panose="020B0A00000000000000" pitchFamily="34" charset="-122"/>
                <a:ea typeface="思源黑体 CN Heavy" panose="020B0A00000000000000" pitchFamily="34" charset="-122"/>
              </a:rPr>
              <a:t>数据预处理</a:t>
            </a:r>
            <a:endParaRPr lang="zh-CN" altLang="en-US" sz="4800" spc="130" dirty="0">
              <a:solidFill>
                <a:schemeClr val="bg2">
                  <a:lumMod val="25000"/>
                </a:schemeClr>
              </a:solidFill>
              <a:latin typeface="思源黑体 CN Heavy" panose="020B0A00000000000000" pitchFamily="34" charset="-122"/>
              <a:ea typeface="思源黑体 CN Heavy" panose="020B0A00000000000000" pitchFamily="3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5" name="组合 34"/>
          <p:cNvGrpSpPr/>
          <p:nvPr/>
        </p:nvGrpSpPr>
        <p:grpSpPr>
          <a:xfrm>
            <a:off x="269650" y="60341"/>
            <a:ext cx="2321021" cy="906309"/>
            <a:chOff x="435385" y="118126"/>
            <a:chExt cx="2321021" cy="906309"/>
          </a:xfrm>
        </p:grpSpPr>
        <p:sp>
          <p:nvSpPr>
            <p:cNvPr id="6" name="文本框 5"/>
            <p:cNvSpPr txBox="1"/>
            <p:nvPr>
              <p:custDataLst>
                <p:tags r:id="rId1"/>
              </p:custDataLst>
            </p:nvPr>
          </p:nvSpPr>
          <p:spPr>
            <a:xfrm>
              <a:off x="708435" y="194961"/>
              <a:ext cx="1750060" cy="375285"/>
            </a:xfrm>
            <a:prstGeom prst="rect">
              <a:avLst/>
            </a:prstGeom>
            <a:noFill/>
          </p:spPr>
          <p:txBody>
            <a:bodyPr wrap="square" rtlCol="0">
              <a:noAutofit/>
            </a:bodyPr>
            <a:p>
              <a:pPr algn="l"/>
              <a:r>
                <a:rPr lang="zh-CN" altLang="en-US" sz="2400" dirty="0">
                  <a:solidFill>
                    <a:schemeClr val="bg2">
                      <a:lumMod val="50000"/>
                    </a:schemeClr>
                  </a:solidFill>
                  <a:latin typeface="Segoe UI" panose="020B0502040204020203" pitchFamily="34" charset="0"/>
                  <a:cs typeface="Segoe UI" panose="020B0502040204020203" pitchFamily="34" charset="0"/>
                  <a:sym typeface="+mn-ea"/>
                </a:rPr>
                <a:t>数据</a:t>
              </a:r>
              <a:r>
                <a:rPr lang="zh-CN" altLang="en-US" sz="2400" dirty="0">
                  <a:solidFill>
                    <a:schemeClr val="bg2">
                      <a:lumMod val="50000"/>
                    </a:schemeClr>
                  </a:solidFill>
                  <a:latin typeface="Segoe UI" panose="020B0502040204020203" pitchFamily="34" charset="0"/>
                  <a:cs typeface="Segoe UI" panose="020B0502040204020203" pitchFamily="34" charset="0"/>
                  <a:sym typeface="+mn-ea"/>
                </a:rPr>
                <a:t>预处理</a:t>
              </a:r>
              <a:endParaRPr lang="zh-CN" altLang="en-US" sz="2400" dirty="0">
                <a:solidFill>
                  <a:schemeClr val="bg2">
                    <a:lumMod val="50000"/>
                  </a:schemeClr>
                </a:solidFill>
                <a:latin typeface="Segoe UI" panose="020B0502040204020203" pitchFamily="34" charset="0"/>
                <a:cs typeface="Segoe UI" panose="020B0502040204020203" pitchFamily="34" charset="0"/>
                <a:sym typeface="+mn-ea"/>
              </a:endParaRPr>
            </a:p>
          </p:txBody>
        </p:sp>
        <p:sp>
          <p:nvSpPr>
            <p:cNvPr id="7" name="矩形 6"/>
            <p:cNvSpPr/>
            <p:nvPr>
              <p:custDataLst>
                <p:tags r:id="rId2"/>
              </p:custDataLst>
            </p:nvPr>
          </p:nvSpPr>
          <p:spPr>
            <a:xfrm>
              <a:off x="2340908" y="655103"/>
              <a:ext cx="415498" cy="369332"/>
            </a:xfrm>
            <a:prstGeom prst="rect">
              <a:avLst/>
            </a:prstGeom>
          </p:spPr>
          <p:txBody>
            <a:bodyPr wrap="none">
              <a:spAutoFit/>
            </a:bodyPr>
            <a:p>
              <a:r>
                <a:rPr lang="zh-CN" altLang="en-US" b="1" dirty="0">
                  <a:gradFill>
                    <a:gsLst>
                      <a:gs pos="0">
                        <a:srgbClr val="434DD5"/>
                      </a:gs>
                      <a:gs pos="100000">
                        <a:srgbClr val="488BCE"/>
                      </a:gs>
                    </a:gsLst>
                    <a:lin ang="5400000" scaled="1"/>
                  </a:gradFill>
                  <a:latin typeface="Segoe UI" panose="020B0502040204020203" pitchFamily="34" charset="0"/>
                  <a:cs typeface="Segoe UI" panose="020B0502040204020203" pitchFamily="34" charset="0"/>
                </a:rPr>
                <a:t>」</a:t>
              </a:r>
              <a:endParaRPr lang="zh-CN" altLang="en-US" dirty="0">
                <a:gradFill>
                  <a:gsLst>
                    <a:gs pos="0">
                      <a:srgbClr val="434DD5"/>
                    </a:gs>
                    <a:gs pos="100000">
                      <a:srgbClr val="488BCE"/>
                    </a:gs>
                  </a:gsLst>
                  <a:lin ang="5400000" scaled="1"/>
                </a:gradFill>
              </a:endParaRPr>
            </a:p>
          </p:txBody>
        </p:sp>
        <p:sp>
          <p:nvSpPr>
            <p:cNvPr id="12" name="矩形 11"/>
            <p:cNvSpPr/>
            <p:nvPr>
              <p:custDataLst>
                <p:tags r:id="rId3"/>
              </p:custDataLst>
            </p:nvPr>
          </p:nvSpPr>
          <p:spPr>
            <a:xfrm>
              <a:off x="435385" y="118126"/>
              <a:ext cx="415498" cy="369332"/>
            </a:xfrm>
            <a:prstGeom prst="rect">
              <a:avLst/>
            </a:prstGeom>
            <a:noFill/>
          </p:spPr>
          <p:txBody>
            <a:bodyPr wrap="none">
              <a:spAutoFit/>
            </a:bodyPr>
            <a:p>
              <a:r>
                <a:rPr lang="zh-CN" altLang="en-US" b="1" dirty="0">
                  <a:gradFill>
                    <a:gsLst>
                      <a:gs pos="0">
                        <a:srgbClr val="434DD5"/>
                      </a:gs>
                      <a:gs pos="100000">
                        <a:srgbClr val="488BCE"/>
                      </a:gs>
                    </a:gsLst>
                    <a:lin ang="5400000" scaled="1"/>
                  </a:gradFill>
                  <a:latin typeface="Segoe UI" panose="020B0502040204020203" pitchFamily="34" charset="0"/>
                  <a:cs typeface="Segoe UI" panose="020B0502040204020203" pitchFamily="34" charset="0"/>
                </a:rPr>
                <a:t>「</a:t>
              </a:r>
              <a:endParaRPr lang="zh-CN" altLang="en-US" dirty="0">
                <a:gradFill>
                  <a:gsLst>
                    <a:gs pos="0">
                      <a:srgbClr val="434DD5"/>
                    </a:gs>
                    <a:gs pos="100000">
                      <a:srgbClr val="488BCE"/>
                    </a:gs>
                  </a:gsLst>
                  <a:lin ang="5400000" scaled="1"/>
                </a:gradFill>
              </a:endParaRPr>
            </a:p>
          </p:txBody>
        </p:sp>
        <p:cxnSp>
          <p:nvCxnSpPr>
            <p:cNvPr id="31" name="直接连接符 30"/>
            <p:cNvCxnSpPr/>
            <p:nvPr>
              <p:custDataLst>
                <p:tags r:id="rId4"/>
              </p:custDataLst>
            </p:nvPr>
          </p:nvCxnSpPr>
          <p:spPr>
            <a:xfrm>
              <a:off x="821805" y="612829"/>
              <a:ext cx="1551007" cy="0"/>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34" name="矩形 33"/>
            <p:cNvSpPr/>
            <p:nvPr>
              <p:custDataLst>
                <p:tags r:id="rId5"/>
              </p:custDataLst>
            </p:nvPr>
          </p:nvSpPr>
          <p:spPr>
            <a:xfrm>
              <a:off x="708420" y="620378"/>
              <a:ext cx="1911985" cy="337185"/>
            </a:xfrm>
            <a:prstGeom prst="rect">
              <a:avLst/>
            </a:prstGeom>
          </p:spPr>
          <p:txBody>
            <a:bodyPr wrap="none">
              <a:spAutoFit/>
            </a:bodyPr>
            <a:p>
              <a:pPr algn="l"/>
              <a:r>
                <a:rPr sz="1600" dirty="0">
                  <a:solidFill>
                    <a:schemeClr val="bg2">
                      <a:lumMod val="50000"/>
                    </a:schemeClr>
                  </a:solidFill>
                  <a:latin typeface="Segoe UI" panose="020B0502040204020203" pitchFamily="34" charset="0"/>
                  <a:cs typeface="Segoe UI" panose="020B0502040204020203" pitchFamily="34" charset="0"/>
                </a:rPr>
                <a:t>Data preprocessing</a:t>
              </a:r>
              <a:endParaRPr sz="1600" dirty="0">
                <a:solidFill>
                  <a:schemeClr val="bg2">
                    <a:lumMod val="50000"/>
                  </a:schemeClr>
                </a:solidFill>
                <a:latin typeface="Segoe UI" panose="020B0502040204020203" pitchFamily="34" charset="0"/>
                <a:cs typeface="Segoe UI" panose="020B0502040204020203" pitchFamily="34" charset="0"/>
              </a:endParaRPr>
            </a:p>
          </p:txBody>
        </p:sp>
      </p:grpSp>
      <p:pic>
        <p:nvPicPr>
          <p:cNvPr id="3" name="图片 2"/>
          <p:cNvPicPr>
            <a:picLocks noChangeAspect="1"/>
          </p:cNvPicPr>
          <p:nvPr>
            <p:custDataLst>
              <p:tags r:id="rId6"/>
            </p:custDataLst>
          </p:nvPr>
        </p:nvPicPr>
        <p:blipFill>
          <a:blip r:embed="rId7"/>
          <a:stretch>
            <a:fillRect/>
          </a:stretch>
        </p:blipFill>
        <p:spPr>
          <a:xfrm>
            <a:off x="542925" y="899795"/>
            <a:ext cx="8239125" cy="4629150"/>
          </a:xfrm>
          <a:prstGeom prst="rect">
            <a:avLst/>
          </a:prstGeom>
        </p:spPr>
      </p:pic>
      <p:sp>
        <p:nvSpPr>
          <p:cNvPr id="11" name="文本框 10"/>
          <p:cNvSpPr txBox="1"/>
          <p:nvPr/>
        </p:nvSpPr>
        <p:spPr>
          <a:xfrm>
            <a:off x="542925" y="5720080"/>
            <a:ext cx="9791065" cy="922020"/>
          </a:xfrm>
          <a:prstGeom prst="rect">
            <a:avLst/>
          </a:prstGeom>
          <a:noFill/>
        </p:spPr>
        <p:txBody>
          <a:bodyPr wrap="square" rtlCol="0">
            <a:spAutoFit/>
          </a:bodyPr>
          <a:p>
            <a:r>
              <a:rPr lang="zh-CN" altLang="en-US"/>
              <a:t>这个数据集统计了在芝加哥的若干个海滩中传感器每日测试的数据，这些数据包括日期、水温、浑浊度、换能器深度(m)、波浪高度(m)、波浪周期(s)、传感器电池剩余情况这些属性。一共34924条数据。</a:t>
            </a:r>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custDataLst>
              <p:tags r:id="rId1"/>
            </p:custDataLst>
          </p:nvPr>
        </p:nvPicPr>
        <p:blipFill>
          <a:blip r:embed="rId2"/>
          <a:stretch>
            <a:fillRect/>
          </a:stretch>
        </p:blipFill>
        <p:spPr>
          <a:xfrm>
            <a:off x="542925" y="1169035"/>
            <a:ext cx="6652260" cy="4846320"/>
          </a:xfrm>
          <a:prstGeom prst="rect">
            <a:avLst/>
          </a:prstGeom>
        </p:spPr>
      </p:pic>
      <p:grpSp>
        <p:nvGrpSpPr>
          <p:cNvPr id="35" name="组合 34"/>
          <p:cNvGrpSpPr/>
          <p:nvPr/>
        </p:nvGrpSpPr>
        <p:grpSpPr>
          <a:xfrm>
            <a:off x="269650" y="60341"/>
            <a:ext cx="2321021" cy="906309"/>
            <a:chOff x="435385" y="118126"/>
            <a:chExt cx="2321021" cy="906309"/>
          </a:xfrm>
        </p:grpSpPr>
        <p:sp>
          <p:nvSpPr>
            <p:cNvPr id="6" name="文本框 5"/>
            <p:cNvSpPr txBox="1"/>
            <p:nvPr>
              <p:custDataLst>
                <p:tags r:id="rId3"/>
              </p:custDataLst>
            </p:nvPr>
          </p:nvSpPr>
          <p:spPr>
            <a:xfrm>
              <a:off x="708435" y="194961"/>
              <a:ext cx="1750060" cy="375285"/>
            </a:xfrm>
            <a:prstGeom prst="rect">
              <a:avLst/>
            </a:prstGeom>
            <a:noFill/>
          </p:spPr>
          <p:txBody>
            <a:bodyPr wrap="square" rtlCol="0">
              <a:noAutofit/>
            </a:bodyPr>
            <a:p>
              <a:pPr algn="l"/>
              <a:r>
                <a:rPr lang="zh-CN" altLang="en-US" sz="2400" dirty="0">
                  <a:solidFill>
                    <a:schemeClr val="bg2">
                      <a:lumMod val="50000"/>
                    </a:schemeClr>
                  </a:solidFill>
                  <a:latin typeface="Segoe UI" panose="020B0502040204020203" pitchFamily="34" charset="0"/>
                  <a:cs typeface="Segoe UI" panose="020B0502040204020203" pitchFamily="34" charset="0"/>
                  <a:sym typeface="+mn-ea"/>
                </a:rPr>
                <a:t>数据</a:t>
              </a:r>
              <a:r>
                <a:rPr lang="zh-CN" altLang="en-US" sz="2400" dirty="0">
                  <a:solidFill>
                    <a:schemeClr val="bg2">
                      <a:lumMod val="50000"/>
                    </a:schemeClr>
                  </a:solidFill>
                  <a:latin typeface="Segoe UI" panose="020B0502040204020203" pitchFamily="34" charset="0"/>
                  <a:cs typeface="Segoe UI" panose="020B0502040204020203" pitchFamily="34" charset="0"/>
                  <a:sym typeface="+mn-ea"/>
                </a:rPr>
                <a:t>预处理</a:t>
              </a:r>
              <a:endParaRPr lang="zh-CN" altLang="en-US" sz="2400" dirty="0">
                <a:solidFill>
                  <a:schemeClr val="bg2">
                    <a:lumMod val="50000"/>
                  </a:schemeClr>
                </a:solidFill>
                <a:latin typeface="Segoe UI" panose="020B0502040204020203" pitchFamily="34" charset="0"/>
                <a:cs typeface="Segoe UI" panose="020B0502040204020203" pitchFamily="34" charset="0"/>
                <a:sym typeface="+mn-ea"/>
              </a:endParaRPr>
            </a:p>
          </p:txBody>
        </p:sp>
        <p:sp>
          <p:nvSpPr>
            <p:cNvPr id="7" name="矩形 6"/>
            <p:cNvSpPr/>
            <p:nvPr>
              <p:custDataLst>
                <p:tags r:id="rId4"/>
              </p:custDataLst>
            </p:nvPr>
          </p:nvSpPr>
          <p:spPr>
            <a:xfrm>
              <a:off x="2340908" y="655103"/>
              <a:ext cx="415498" cy="369332"/>
            </a:xfrm>
            <a:prstGeom prst="rect">
              <a:avLst/>
            </a:prstGeom>
          </p:spPr>
          <p:txBody>
            <a:bodyPr wrap="none">
              <a:spAutoFit/>
            </a:bodyPr>
            <a:p>
              <a:r>
                <a:rPr lang="zh-CN" altLang="en-US" b="1" dirty="0">
                  <a:gradFill>
                    <a:gsLst>
                      <a:gs pos="0">
                        <a:srgbClr val="434DD5"/>
                      </a:gs>
                      <a:gs pos="100000">
                        <a:srgbClr val="488BCE"/>
                      </a:gs>
                    </a:gsLst>
                    <a:lin ang="5400000" scaled="1"/>
                  </a:gradFill>
                  <a:latin typeface="Segoe UI" panose="020B0502040204020203" pitchFamily="34" charset="0"/>
                  <a:cs typeface="Segoe UI" panose="020B0502040204020203" pitchFamily="34" charset="0"/>
                </a:rPr>
                <a:t>」</a:t>
              </a:r>
              <a:endParaRPr lang="zh-CN" altLang="en-US" dirty="0">
                <a:gradFill>
                  <a:gsLst>
                    <a:gs pos="0">
                      <a:srgbClr val="434DD5"/>
                    </a:gs>
                    <a:gs pos="100000">
                      <a:srgbClr val="488BCE"/>
                    </a:gs>
                  </a:gsLst>
                  <a:lin ang="5400000" scaled="1"/>
                </a:gradFill>
              </a:endParaRPr>
            </a:p>
          </p:txBody>
        </p:sp>
        <p:sp>
          <p:nvSpPr>
            <p:cNvPr id="12" name="矩形 11"/>
            <p:cNvSpPr/>
            <p:nvPr>
              <p:custDataLst>
                <p:tags r:id="rId5"/>
              </p:custDataLst>
            </p:nvPr>
          </p:nvSpPr>
          <p:spPr>
            <a:xfrm>
              <a:off x="435385" y="118126"/>
              <a:ext cx="415498" cy="369332"/>
            </a:xfrm>
            <a:prstGeom prst="rect">
              <a:avLst/>
            </a:prstGeom>
            <a:noFill/>
          </p:spPr>
          <p:txBody>
            <a:bodyPr wrap="none">
              <a:spAutoFit/>
            </a:bodyPr>
            <a:p>
              <a:r>
                <a:rPr lang="zh-CN" altLang="en-US" b="1" dirty="0">
                  <a:gradFill>
                    <a:gsLst>
                      <a:gs pos="0">
                        <a:srgbClr val="434DD5"/>
                      </a:gs>
                      <a:gs pos="100000">
                        <a:srgbClr val="488BCE"/>
                      </a:gs>
                    </a:gsLst>
                    <a:lin ang="5400000" scaled="1"/>
                  </a:gradFill>
                  <a:latin typeface="Segoe UI" panose="020B0502040204020203" pitchFamily="34" charset="0"/>
                  <a:cs typeface="Segoe UI" panose="020B0502040204020203" pitchFamily="34" charset="0"/>
                </a:rPr>
                <a:t>「</a:t>
              </a:r>
              <a:endParaRPr lang="zh-CN" altLang="en-US" dirty="0">
                <a:gradFill>
                  <a:gsLst>
                    <a:gs pos="0">
                      <a:srgbClr val="434DD5"/>
                    </a:gs>
                    <a:gs pos="100000">
                      <a:srgbClr val="488BCE"/>
                    </a:gs>
                  </a:gsLst>
                  <a:lin ang="5400000" scaled="1"/>
                </a:gradFill>
              </a:endParaRPr>
            </a:p>
          </p:txBody>
        </p:sp>
        <p:cxnSp>
          <p:nvCxnSpPr>
            <p:cNvPr id="31" name="直接连接符 30"/>
            <p:cNvCxnSpPr/>
            <p:nvPr>
              <p:custDataLst>
                <p:tags r:id="rId6"/>
              </p:custDataLst>
            </p:nvPr>
          </p:nvCxnSpPr>
          <p:spPr>
            <a:xfrm>
              <a:off x="821805" y="612829"/>
              <a:ext cx="1551007" cy="0"/>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34" name="矩形 33"/>
            <p:cNvSpPr/>
            <p:nvPr>
              <p:custDataLst>
                <p:tags r:id="rId7"/>
              </p:custDataLst>
            </p:nvPr>
          </p:nvSpPr>
          <p:spPr>
            <a:xfrm>
              <a:off x="708420" y="620378"/>
              <a:ext cx="1911985" cy="337185"/>
            </a:xfrm>
            <a:prstGeom prst="rect">
              <a:avLst/>
            </a:prstGeom>
          </p:spPr>
          <p:txBody>
            <a:bodyPr wrap="none">
              <a:spAutoFit/>
            </a:bodyPr>
            <a:p>
              <a:pPr algn="l"/>
              <a:r>
                <a:rPr sz="1600" dirty="0">
                  <a:solidFill>
                    <a:schemeClr val="bg2">
                      <a:lumMod val="50000"/>
                    </a:schemeClr>
                  </a:solidFill>
                  <a:latin typeface="Segoe UI" panose="020B0502040204020203" pitchFamily="34" charset="0"/>
                  <a:cs typeface="Segoe UI" panose="020B0502040204020203" pitchFamily="34" charset="0"/>
                </a:rPr>
                <a:t>Data preprocessing</a:t>
              </a:r>
              <a:endParaRPr sz="1600" dirty="0">
                <a:solidFill>
                  <a:schemeClr val="bg2">
                    <a:lumMod val="50000"/>
                  </a:schemeClr>
                </a:solidFill>
                <a:latin typeface="Segoe UI" panose="020B0502040204020203" pitchFamily="34" charset="0"/>
                <a:cs typeface="Segoe UI" panose="020B0502040204020203" pitchFamily="34" charset="0"/>
              </a:endParaRPr>
            </a:p>
          </p:txBody>
        </p:sp>
      </p:grpSp>
      <p:sp>
        <p:nvSpPr>
          <p:cNvPr id="8" name="文本框 7"/>
          <p:cNvSpPr txBox="1"/>
          <p:nvPr/>
        </p:nvSpPr>
        <p:spPr>
          <a:xfrm>
            <a:off x="7359650" y="899795"/>
            <a:ext cx="4064000" cy="368300"/>
          </a:xfrm>
          <a:prstGeom prst="rect">
            <a:avLst/>
          </a:prstGeom>
          <a:noFill/>
        </p:spPr>
        <p:txBody>
          <a:bodyPr wrap="square" rtlCol="0">
            <a:spAutoFit/>
          </a:bodyPr>
          <a:p>
            <a:r>
              <a:rPr lang="zh-CN" altLang="en-US"/>
              <a:t>数据的基础预处理，包括：</a:t>
            </a:r>
            <a:endParaRPr lang="zh-CN" altLang="en-US"/>
          </a:p>
        </p:txBody>
      </p:sp>
      <p:sp>
        <p:nvSpPr>
          <p:cNvPr id="2" name="文本框 1"/>
          <p:cNvSpPr txBox="1"/>
          <p:nvPr/>
        </p:nvSpPr>
        <p:spPr>
          <a:xfrm>
            <a:off x="7359650" y="1426845"/>
            <a:ext cx="4832350" cy="4799965"/>
          </a:xfrm>
          <a:prstGeom prst="rect">
            <a:avLst/>
          </a:prstGeom>
          <a:noFill/>
        </p:spPr>
        <p:txBody>
          <a:bodyPr wrap="square" rtlCol="0">
            <a:spAutoFit/>
          </a:bodyPr>
          <a:p>
            <a:r>
              <a:rPr lang="zh-CN" altLang="en-US"/>
              <a:t>缺失值处理：</a:t>
            </a:r>
            <a:endParaRPr lang="zh-CN" altLang="en-US"/>
          </a:p>
          <a:p>
            <a:r>
              <a:rPr lang="zh-CN" altLang="en-US"/>
              <a:t>Water_Temperature</a:t>
            </a:r>
            <a:r>
              <a:rPr lang="en-US" altLang="zh-CN"/>
              <a:t>,</a:t>
            </a:r>
            <a:r>
              <a:rPr lang="zh-CN" altLang="en-US"/>
              <a:t>Wave_Height</a:t>
            </a:r>
            <a:r>
              <a:rPr lang="en-US" altLang="zh-CN"/>
              <a:t>,</a:t>
            </a:r>
            <a:r>
              <a:rPr lang="zh-CN" altLang="en-US"/>
              <a:t>Wave_Period使用均值填充</a:t>
            </a:r>
            <a:endParaRPr lang="zh-CN" altLang="en-US"/>
          </a:p>
          <a:p>
            <a:r>
              <a:rPr lang="zh-CN" altLang="en-US"/>
              <a:t>Turbidity使用中位数填充</a:t>
            </a:r>
            <a:endParaRPr lang="zh-CN" altLang="en-US"/>
          </a:p>
          <a:p>
            <a:r>
              <a:rPr lang="zh-CN" altLang="en-US"/>
              <a:t>Transducer_Depth缺失值被标记为 ，以便后续分析</a:t>
            </a:r>
            <a:endParaRPr lang="zh-CN" altLang="en-US"/>
          </a:p>
          <a:p>
            <a:r>
              <a:rPr lang="zh-CN" altLang="en-US"/>
              <a:t>无法解析的时间戳记录被删除</a:t>
            </a:r>
            <a:endParaRPr lang="zh-CN" altLang="en-US"/>
          </a:p>
          <a:p>
            <a:endParaRPr lang="zh-CN" altLang="en-US"/>
          </a:p>
          <a:p>
            <a:r>
              <a:rPr lang="zh-CN" altLang="en-US"/>
              <a:t>时间戳处理：</a:t>
            </a:r>
            <a:endParaRPr lang="zh-CN" altLang="en-US"/>
          </a:p>
          <a:p>
            <a:r>
              <a:rPr lang="zh-CN" altLang="en-US"/>
              <a:t>Measurement_Date_And_Time转换为日期时间格式</a:t>
            </a:r>
            <a:endParaRPr lang="zh-CN" altLang="en-US"/>
          </a:p>
          <a:p>
            <a:endParaRPr lang="zh-CN" altLang="en-US"/>
          </a:p>
          <a:p>
            <a:r>
              <a:rPr lang="zh-CN" altLang="en-US"/>
              <a:t>类别编码：</a:t>
            </a:r>
            <a:endParaRPr lang="zh-CN" altLang="en-US"/>
          </a:p>
          <a:p>
            <a:r>
              <a:rPr lang="zh-CN" altLang="en-US"/>
              <a:t>将Beach_Name编码为数值型变量 </a:t>
            </a:r>
            <a:endParaRPr lang="zh-CN" altLang="en-US"/>
          </a:p>
          <a:p>
            <a:endParaRPr lang="zh-CN" altLang="en-US"/>
          </a:p>
          <a:p>
            <a:r>
              <a:rPr lang="zh-CN" altLang="en-US"/>
              <a:t>去重：</a:t>
            </a:r>
            <a:endParaRPr lang="zh-CN" altLang="en-US"/>
          </a:p>
          <a:p>
            <a:r>
              <a:rPr lang="zh-CN" altLang="en-US"/>
              <a:t>删除了重复记录。</a:t>
            </a:r>
            <a:endParaRPr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rot="19442724">
            <a:off x="2100002" y="705713"/>
            <a:ext cx="7712976" cy="7712976"/>
          </a:xfrm>
          <a:prstGeom prst="rect">
            <a:avLst/>
          </a:prstGeom>
          <a:noFill/>
          <a:ln w="254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19442724">
            <a:off x="2083334" y="1394491"/>
            <a:ext cx="7712976" cy="7712976"/>
          </a:xfrm>
          <a:prstGeom prst="rect">
            <a:avLst/>
          </a:prstGeom>
          <a:noFill/>
          <a:ln w="254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2266950" y="2116502"/>
            <a:ext cx="3261685" cy="2938145"/>
          </a:xfrm>
          <a:prstGeom prst="rect">
            <a:avLst/>
          </a:prstGeom>
          <a:noFill/>
        </p:spPr>
        <p:txBody>
          <a:bodyPr wrap="square" rtlCol="0">
            <a:spAutoFit/>
          </a:bodyPr>
          <a:lstStyle>
            <a:defPPr>
              <a:defRPr lang="zh-CN"/>
            </a:defPPr>
            <a:lvl1pPr algn="ctr">
              <a:defRPr sz="3200" b="1">
                <a:gradFill>
                  <a:gsLst>
                    <a:gs pos="0">
                      <a:srgbClr val="498FCF"/>
                    </a:gs>
                    <a:gs pos="100000">
                      <a:srgbClr val="2B37BE"/>
                    </a:gs>
                  </a:gsLst>
                  <a:lin ang="8100000" scaled="1"/>
                </a:gradFill>
                <a:latin typeface="Segoe UI" panose="020B0502040204020203" pitchFamily="34" charset="0"/>
                <a:cs typeface="Segoe UI" panose="020B0502040204020203" pitchFamily="34" charset="0"/>
              </a:defRPr>
            </a:lvl1pPr>
          </a:lstStyle>
          <a:p>
            <a:r>
              <a:rPr lang="en-US" altLang="zh-CN" sz="18500" b="0" dirty="0"/>
              <a:t>02</a:t>
            </a:r>
            <a:endParaRPr lang="zh-CN" altLang="en-US" sz="18500" b="0" dirty="0"/>
          </a:p>
        </p:txBody>
      </p:sp>
      <p:sp>
        <p:nvSpPr>
          <p:cNvPr id="5" name="Rectangle 14" descr="e7d195523061f1c029d8a470330beef7eecbf578a74c67be34E755975358C32C42B60046E65E5AB2B817CFACDA70963A03272FA99D31C85E250EFEC4061BFB07F05F931B289192FCB8E0285A555C1F23D78D5E905E76D771411E1FB5B7497A28DA87258CD4C87975C3F8B48A595B7A20A7F7263F42880D0DF02CD5CF1310BE3C5B112D46E22D8ED3410B5F4443060688"/>
          <p:cNvSpPr/>
          <p:nvPr/>
        </p:nvSpPr>
        <p:spPr>
          <a:xfrm>
            <a:off x="5040674" y="2585861"/>
            <a:ext cx="5190260" cy="1106805"/>
          </a:xfrm>
          <a:prstGeom prst="rect">
            <a:avLst/>
          </a:prstGeom>
        </p:spPr>
        <p:txBody>
          <a:bodyPr wrap="square">
            <a:spAutoFit/>
          </a:bodyPr>
          <a:lstStyle/>
          <a:p>
            <a:r>
              <a:rPr lang="en-US" sz="6600" dirty="0">
                <a:solidFill>
                  <a:schemeClr val="bg2">
                    <a:lumMod val="25000"/>
                  </a:schemeClr>
                </a:solidFill>
                <a:latin typeface="Segoe UI" panose="020B0502040204020203" pitchFamily="34" charset="0"/>
                <a:cs typeface="Segoe UI" panose="020B0502040204020203" pitchFamily="34" charset="0"/>
              </a:rPr>
              <a:t>PART T</a:t>
            </a:r>
            <a:r>
              <a:rPr lang="en-US" sz="6600" dirty="0">
                <a:solidFill>
                  <a:schemeClr val="bg2">
                    <a:lumMod val="25000"/>
                  </a:schemeClr>
                </a:solidFill>
                <a:latin typeface="Segoe UI" panose="020B0502040204020203" pitchFamily="34" charset="0"/>
                <a:cs typeface="Segoe UI" panose="020B0502040204020203" pitchFamily="34" charset="0"/>
              </a:rPr>
              <a:t>wo</a:t>
            </a:r>
            <a:endParaRPr lang="en-US" sz="6600" dirty="0">
              <a:solidFill>
                <a:schemeClr val="bg2">
                  <a:lumMod val="25000"/>
                </a:schemeClr>
              </a:solidFill>
              <a:latin typeface="Segoe UI" panose="020B0502040204020203" pitchFamily="34" charset="0"/>
              <a:cs typeface="Segoe UI" panose="020B0502040204020203" pitchFamily="34" charset="0"/>
            </a:endParaRPr>
          </a:p>
        </p:txBody>
      </p:sp>
      <p:sp>
        <p:nvSpPr>
          <p:cNvPr id="6" name="文本框 5"/>
          <p:cNvSpPr txBox="1"/>
          <p:nvPr/>
        </p:nvSpPr>
        <p:spPr>
          <a:xfrm>
            <a:off x="5040674" y="3748411"/>
            <a:ext cx="6580910" cy="829945"/>
          </a:xfrm>
          <a:prstGeom prst="rect">
            <a:avLst/>
          </a:prstGeom>
          <a:noFill/>
        </p:spPr>
        <p:txBody>
          <a:bodyPr wrap="square" rtlCol="0">
            <a:spAutoFit/>
          </a:bodyPr>
          <a:lstStyle/>
          <a:p>
            <a:r>
              <a:rPr lang="zh-CN" altLang="en-US" sz="4800" spc="130" dirty="0">
                <a:solidFill>
                  <a:schemeClr val="bg2">
                    <a:lumMod val="25000"/>
                  </a:schemeClr>
                </a:solidFill>
                <a:latin typeface="思源黑体 CN Heavy" panose="020B0A00000000000000" pitchFamily="34" charset="-122"/>
                <a:ea typeface="思源黑体 CN Heavy" panose="020B0A00000000000000" pitchFamily="34" charset="-122"/>
              </a:rPr>
              <a:t>多</a:t>
            </a:r>
            <a:r>
              <a:rPr lang="zh-CN" altLang="en-US" sz="4800" spc="130" dirty="0">
                <a:solidFill>
                  <a:schemeClr val="bg2">
                    <a:lumMod val="25000"/>
                  </a:schemeClr>
                </a:solidFill>
                <a:latin typeface="思源黑体 CN Heavy" panose="020B0A00000000000000" pitchFamily="34" charset="-122"/>
                <a:ea typeface="思源黑体 CN Heavy" panose="020B0A00000000000000" pitchFamily="34" charset="-122"/>
              </a:rPr>
              <a:t>分类</a:t>
            </a:r>
            <a:endParaRPr lang="zh-CN" altLang="en-US" sz="4800" spc="130" dirty="0">
              <a:solidFill>
                <a:schemeClr val="bg2">
                  <a:lumMod val="25000"/>
                </a:schemeClr>
              </a:solidFill>
              <a:latin typeface="思源黑体 CN Heavy" panose="020B0A00000000000000" pitchFamily="34" charset="-122"/>
              <a:ea typeface="思源黑体 CN Heavy" panose="020B0A00000000000000" pitchFamily="34"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43205" y="1088390"/>
            <a:ext cx="11716385" cy="5358765"/>
          </a:xfrm>
          <a:prstGeom prst="rect">
            <a:avLst/>
          </a:prstGeom>
        </p:spPr>
        <p:txBody>
          <a:bodyPr wrap="square">
            <a:noAutofit/>
          </a:bodyPr>
          <a:lstStyle/>
          <a:p>
            <a:pPr algn="l">
              <a:lnSpc>
                <a:spcPct val="150000"/>
              </a:lnSpc>
              <a:spcAft>
                <a:spcPts val="0"/>
              </a:spcAft>
              <a:buClrTx/>
              <a:buSzTx/>
              <a:buNone/>
            </a:pPr>
            <a:r>
              <a:rPr lang="en-US" altLang="zh-CN" sz="1400" b="1"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随机森林 （Random Forest）</a:t>
            </a:r>
            <a:r>
              <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a:t>
            </a:r>
            <a:endPar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r>
              <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优点：</a:t>
            </a:r>
            <a:endPar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r>
              <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能处理非线性数据，适合特征之间可能存在复杂关系的情况。</a:t>
            </a:r>
            <a:endPar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r>
              <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具有良好的鲁棒性，能够自动处理部分特征无关的数据。</a:t>
            </a:r>
            <a:endPar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r>
              <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内置特征重要性评估，便于分析特征贡献。</a:t>
            </a:r>
            <a:endPar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r>
              <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适合本任务的原因：</a:t>
            </a:r>
            <a:endPar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r>
              <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本任务中的特征分布可能复杂（如波高、浑浊度），随机森林的多样性使其在分类任务中表现稳定。</a:t>
            </a:r>
            <a:endPar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endPar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r>
              <a:rPr lang="en-US" altLang="zh-CN" sz="1400" b="1"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支持向量机 （SVM）</a:t>
            </a:r>
            <a:r>
              <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a:t>
            </a:r>
            <a:endPar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r>
              <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优点：</a:t>
            </a:r>
            <a:endPar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r>
              <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在小数据集上表现出色。</a:t>
            </a:r>
            <a:endPar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r>
              <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使用核函数可以很好地处理非线性问题。</a:t>
            </a:r>
            <a:endPar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r>
              <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局限：</a:t>
            </a:r>
            <a:endPar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r>
              <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随数据规模增加，计算开销会显著上升。</a:t>
            </a:r>
            <a:endPar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r>
              <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对大数据集的训练速度较慢。</a:t>
            </a:r>
            <a:endPar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endPar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p:txBody>
      </p:sp>
      <p:sp>
        <p:nvSpPr>
          <p:cNvPr id="3" name="文本框 2"/>
          <p:cNvSpPr txBox="1"/>
          <p:nvPr/>
        </p:nvSpPr>
        <p:spPr>
          <a:xfrm>
            <a:off x="242888" y="160643"/>
            <a:ext cx="2296538" cy="768350"/>
          </a:xfrm>
          <a:prstGeom prst="rect">
            <a:avLst/>
          </a:prstGeom>
          <a:noFill/>
        </p:spPr>
        <p:txBody>
          <a:bodyPr wrap="square" rtlCol="0">
            <a:spAutoFit/>
          </a:bodyPr>
          <a:lstStyle/>
          <a:p>
            <a:r>
              <a:rPr lang="zh-CN" altLang="en-US" sz="4400" dirty="0">
                <a:solidFill>
                  <a:schemeClr val="bg2">
                    <a:lumMod val="25000"/>
                  </a:schemeClr>
                </a:solidFill>
                <a:latin typeface="思源黑体 CN Heavy" panose="020B0A00000000000000" pitchFamily="34" charset="-122"/>
                <a:ea typeface="思源黑体 CN Heavy" panose="020B0A00000000000000" pitchFamily="34" charset="-122"/>
              </a:rPr>
              <a:t>多分类</a:t>
            </a:r>
            <a:endParaRPr lang="zh-CN" altLang="en-US" sz="4400" dirty="0">
              <a:solidFill>
                <a:schemeClr val="bg2">
                  <a:lumMod val="25000"/>
                </a:schemeClr>
              </a:solidFill>
              <a:latin typeface="思源黑体 CN Heavy" panose="020B0A00000000000000" pitchFamily="34" charset="-122"/>
              <a:ea typeface="思源黑体 CN Heavy" panose="020B0A00000000000000" pitchFamily="34" charset="-122"/>
            </a:endParaRPr>
          </a:p>
        </p:txBody>
      </p:sp>
      <p:cxnSp>
        <p:nvCxnSpPr>
          <p:cNvPr id="4" name="直接连接符 3"/>
          <p:cNvCxnSpPr/>
          <p:nvPr/>
        </p:nvCxnSpPr>
        <p:spPr>
          <a:xfrm flipV="1">
            <a:off x="354497" y="1000542"/>
            <a:ext cx="1823085" cy="15875"/>
          </a:xfrm>
          <a:prstGeom prst="line">
            <a:avLst/>
          </a:prstGeom>
          <a:ln w="508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rot="17894215">
            <a:off x="11262855" y="3525710"/>
            <a:ext cx="3321321" cy="3321321"/>
          </a:xfrm>
          <a:prstGeom prst="rect">
            <a:avLst/>
          </a:prstGeom>
          <a:noFill/>
          <a:ln w="25400">
            <a:solidFill>
              <a:schemeClr val="bg2">
                <a:lumMod val="25000"/>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rot="17894215">
            <a:off x="11190983" y="6386231"/>
            <a:ext cx="3321321" cy="3321321"/>
          </a:xfrm>
          <a:prstGeom prst="rect">
            <a:avLst/>
          </a:prstGeom>
          <a:noFill/>
          <a:ln w="25400">
            <a:solidFill>
              <a:schemeClr val="bg2">
                <a:lumMod val="25000"/>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6827520" y="3733800"/>
            <a:ext cx="4064000" cy="2306955"/>
          </a:xfrm>
          <a:prstGeom prst="rect">
            <a:avLst/>
          </a:prstGeom>
          <a:noFill/>
        </p:spPr>
        <p:txBody>
          <a:bodyPr wrap="square" rtlCol="0">
            <a:spAutoFit/>
          </a:bodyPr>
          <a:p>
            <a:pPr>
              <a:lnSpc>
                <a:spcPct val="150000"/>
              </a:lnSpc>
              <a:spcAft>
                <a:spcPts val="0"/>
              </a:spcAft>
            </a:pPr>
            <a:r>
              <a:rPr lang="en-US" altLang="zh-CN" sz="1400" b="1"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sym typeface="+mn-ea"/>
              </a:rPr>
              <a:t>逻辑回归 （Logistic Regression）</a:t>
            </a:r>
            <a:r>
              <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sym typeface="+mn-ea"/>
              </a:rPr>
              <a:t>：</a:t>
            </a:r>
            <a:endPar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r>
              <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sym typeface="+mn-ea"/>
              </a:rPr>
              <a:t>优点：</a:t>
            </a:r>
            <a:endPar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r>
              <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sym typeface="+mn-ea"/>
              </a:rPr>
              <a:t>模型简单，适合数据线性可分的情况。</a:t>
            </a:r>
            <a:endPar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r>
              <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sym typeface="+mn-ea"/>
              </a:rPr>
              <a:t>训练速度快。</a:t>
            </a:r>
            <a:endPar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r>
              <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sym typeface="+mn-ea"/>
              </a:rPr>
              <a:t>局限：</a:t>
            </a:r>
            <a:endPar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pPr>
              <a:lnSpc>
                <a:spcPct val="150000"/>
              </a:lnSpc>
              <a:spcAft>
                <a:spcPts val="0"/>
              </a:spcAft>
            </a:pPr>
            <a:r>
              <a:rPr lang="en-US" altLang="zh-CN"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sym typeface="+mn-ea"/>
              </a:rPr>
              <a:t>难以处理复杂非线性数据</a:t>
            </a:r>
            <a:r>
              <a:rPr lang="zh-CN" altLang="en-US" sz="1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sym typeface="+mn-ea"/>
              </a:rPr>
              <a:t>。</a:t>
            </a:r>
            <a:endParaRPr lang="en-US" altLang="zh-CN"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a:p>
            <a:endParaRPr lang="zh-CN" altLang="en-US"/>
          </a:p>
        </p:txBody>
      </p:sp>
      <p:sp>
        <p:nvSpPr>
          <p:cNvPr id="9" name="文本框 8"/>
          <p:cNvSpPr txBox="1"/>
          <p:nvPr/>
        </p:nvSpPr>
        <p:spPr>
          <a:xfrm>
            <a:off x="8270875" y="632460"/>
            <a:ext cx="1463675" cy="460375"/>
          </a:xfrm>
          <a:prstGeom prst="rect">
            <a:avLst/>
          </a:prstGeom>
          <a:noFill/>
        </p:spPr>
        <p:txBody>
          <a:bodyPr wrap="square" rtlCol="0">
            <a:spAutoFit/>
          </a:bodyPr>
          <a:p>
            <a:r>
              <a:rPr lang="zh-CN" altLang="en-US" sz="2400"/>
              <a:t>待选模型</a:t>
            </a:r>
            <a:endParaRPr lang="zh-CN" altLang="en-US" sz="24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096000" y="1160780"/>
            <a:ext cx="6376670" cy="645160"/>
          </a:xfrm>
          <a:prstGeom prst="rect">
            <a:avLst/>
          </a:prstGeom>
        </p:spPr>
        <p:txBody>
          <a:bodyPr wrap="square">
            <a:spAutoFit/>
          </a:bodyPr>
          <a:lstStyle/>
          <a:p>
            <a:pPr>
              <a:lnSpc>
                <a:spcPct val="150000"/>
              </a:lnSpc>
              <a:spcAft>
                <a:spcPts val="0"/>
              </a:spcAft>
            </a:pPr>
            <a:r>
              <a:rPr lang="en-US" altLang="zh-CN" sz="2400"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使用的分类算法：</a:t>
            </a:r>
            <a:r>
              <a:rPr lang="en-US" altLang="zh-CN" sz="2400" b="1"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rPr>
              <a:t>Random Forest Classifier</a:t>
            </a:r>
            <a:endParaRPr lang="en-US" altLang="zh-CN" sz="2400" b="1" kern="100">
              <a:solidFill>
                <a:schemeClr val="bg2">
                  <a:lumMod val="50000"/>
                </a:schemeClr>
              </a:solidFill>
              <a:latin typeface="Segoe UI" panose="020B0502040204020203" pitchFamily="34" charset="0"/>
              <a:ea typeface="微软雅黑" panose="020B0503020204020204" pitchFamily="34" charset="-122"/>
              <a:cs typeface="Segoe UI" panose="020B0502040204020203" pitchFamily="34" charset="0"/>
            </a:endParaRPr>
          </a:p>
        </p:txBody>
      </p:sp>
      <p:sp>
        <p:nvSpPr>
          <p:cNvPr id="3" name="文本框 2"/>
          <p:cNvSpPr txBox="1"/>
          <p:nvPr/>
        </p:nvSpPr>
        <p:spPr>
          <a:xfrm>
            <a:off x="6095683" y="160643"/>
            <a:ext cx="2296538" cy="768350"/>
          </a:xfrm>
          <a:prstGeom prst="rect">
            <a:avLst/>
          </a:prstGeom>
          <a:noFill/>
        </p:spPr>
        <p:txBody>
          <a:bodyPr wrap="square" rtlCol="0">
            <a:spAutoFit/>
          </a:bodyPr>
          <a:lstStyle/>
          <a:p>
            <a:r>
              <a:rPr lang="zh-CN" altLang="en-US" sz="4400" dirty="0">
                <a:solidFill>
                  <a:schemeClr val="bg2">
                    <a:lumMod val="25000"/>
                  </a:schemeClr>
                </a:solidFill>
                <a:latin typeface="思源黑体 CN Heavy" panose="020B0A00000000000000" pitchFamily="34" charset="-122"/>
                <a:ea typeface="思源黑体 CN Heavy" panose="020B0A00000000000000" pitchFamily="34" charset="-122"/>
              </a:rPr>
              <a:t>多分类</a:t>
            </a:r>
            <a:endParaRPr lang="zh-CN" altLang="en-US" sz="4400" dirty="0">
              <a:solidFill>
                <a:schemeClr val="bg2">
                  <a:lumMod val="25000"/>
                </a:schemeClr>
              </a:solidFill>
              <a:latin typeface="思源黑体 CN Heavy" panose="020B0A00000000000000" pitchFamily="34" charset="-122"/>
              <a:ea typeface="思源黑体 CN Heavy" panose="020B0A00000000000000" pitchFamily="34" charset="-122"/>
            </a:endParaRPr>
          </a:p>
        </p:txBody>
      </p:sp>
      <p:cxnSp>
        <p:nvCxnSpPr>
          <p:cNvPr id="4" name="直接连接符 3"/>
          <p:cNvCxnSpPr/>
          <p:nvPr/>
        </p:nvCxnSpPr>
        <p:spPr>
          <a:xfrm flipV="1">
            <a:off x="6187607" y="984667"/>
            <a:ext cx="1823085" cy="15875"/>
          </a:xfrm>
          <a:prstGeom prst="line">
            <a:avLst/>
          </a:prstGeom>
          <a:ln w="5080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rot="17894215">
            <a:off x="11262855" y="3525710"/>
            <a:ext cx="3321321" cy="3321321"/>
          </a:xfrm>
          <a:prstGeom prst="rect">
            <a:avLst/>
          </a:prstGeom>
          <a:noFill/>
          <a:ln w="25400">
            <a:solidFill>
              <a:schemeClr val="bg2">
                <a:lumMod val="25000"/>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rot="17894215">
            <a:off x="11190983" y="6386231"/>
            <a:ext cx="3321321" cy="3321321"/>
          </a:xfrm>
          <a:prstGeom prst="rect">
            <a:avLst/>
          </a:prstGeom>
          <a:noFill/>
          <a:ln w="25400">
            <a:solidFill>
              <a:schemeClr val="bg2">
                <a:lumMod val="25000"/>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a:spLocks noChangeAspect="1"/>
          </p:cNvSpPr>
          <p:nvPr/>
        </p:nvSpPr>
        <p:spPr>
          <a:xfrm>
            <a:off x="0" y="0"/>
            <a:ext cx="5935814" cy="6858000"/>
          </a:xfrm>
          <a:prstGeom prst="rect">
            <a:avLst/>
          </a:prstGeom>
          <a:blipFill dpi="0" rotWithShape="1">
            <a:blip r:embed="rId1"/>
            <a:srcRect/>
            <a:stretch>
              <a:fillRect t="-15404"/>
            </a:stretch>
          </a:blipFill>
          <a:ln w="12700" cap="flat" cmpd="sng" algn="ctr">
            <a:noFill/>
            <a:prstDash val="solid"/>
            <a:miter lim="800000"/>
          </a:ln>
          <a:effectLst/>
          <a:extLst>
            <a:ext uri="{91240B29-F687-4F45-9708-019B960494DF}">
              <a14:hiddenLine xmlns:a14="http://schemas.microsoft.com/office/drawing/2010/main" w="12700">
                <a:solidFill>
                  <a:schemeClr val="dk1"/>
                </a:solidFill>
                <a:prstDash val="solid"/>
                <a:miter lim="800000"/>
                <a:headEnd/>
                <a:tailEnd/>
              </a14:hiddenLine>
            </a:ext>
          </a:extLst>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0" name="文本框 9"/>
          <p:cNvSpPr txBox="1"/>
          <p:nvPr/>
        </p:nvSpPr>
        <p:spPr>
          <a:xfrm>
            <a:off x="6187440" y="2037715"/>
            <a:ext cx="4956810" cy="4486910"/>
          </a:xfrm>
          <a:prstGeom prst="rect">
            <a:avLst/>
          </a:prstGeom>
          <a:noFill/>
        </p:spPr>
        <p:txBody>
          <a:bodyPr wrap="square" rtlCol="0">
            <a:noAutofit/>
          </a:bodyPr>
          <a:p>
            <a:r>
              <a:rPr lang="zh-CN" altLang="en-US"/>
              <a:t>选择 Random Forest Classifier 的原因：</a:t>
            </a:r>
            <a:endParaRPr lang="zh-CN" altLang="en-US"/>
          </a:p>
          <a:p>
            <a:endParaRPr lang="zh-CN" altLang="en-US"/>
          </a:p>
          <a:p>
            <a:r>
              <a:rPr lang="en-US" altLang="zh-CN" b="1"/>
              <a:t>1.</a:t>
            </a:r>
            <a:r>
              <a:rPr lang="zh-CN" altLang="en-US" b="1"/>
              <a:t>处理特征多样性</a:t>
            </a:r>
            <a:r>
              <a:rPr lang="zh-CN" altLang="en-US"/>
              <a:t>：数据集包含多种不同类型的特征，如水温、浊度、波浪高度等， 能很好地处理这种多维特征的数据。</a:t>
            </a:r>
            <a:endParaRPr lang="zh-CN" altLang="en-US"/>
          </a:p>
          <a:p>
            <a:endParaRPr lang="zh-CN" altLang="en-US"/>
          </a:p>
          <a:p>
            <a:r>
              <a:rPr lang="en-US" altLang="zh-CN" b="1"/>
              <a:t>2.</a:t>
            </a:r>
            <a:r>
              <a:rPr lang="zh-CN" altLang="en-US" b="1"/>
              <a:t>鲁棒性和高准确率</a:t>
            </a:r>
            <a:r>
              <a:rPr lang="zh-CN" altLang="en-US"/>
              <a:t>：Random Forest 能通过多棵决策树的投票来减少模型的方差，适用于需要高精度的分类任务，并且对异常值和噪声有较强的鲁棒性。</a:t>
            </a:r>
            <a:endParaRPr lang="zh-CN" altLang="en-US"/>
          </a:p>
          <a:p>
            <a:endParaRPr lang="zh-CN" altLang="en-US"/>
          </a:p>
          <a:p>
            <a:r>
              <a:rPr lang="en-US" altLang="zh-CN" b="1"/>
              <a:t>3.</a:t>
            </a:r>
            <a:r>
              <a:rPr lang="zh-CN" altLang="en-US" b="1"/>
              <a:t>无需大量调参</a:t>
            </a:r>
            <a:r>
              <a:rPr lang="zh-CN" altLang="en-US"/>
              <a:t>：相较于其他复杂的模型，随机森林的默认参数通常能给出比较好的结果，适合在有限时间内完成初步任务。</a:t>
            </a:r>
            <a:endParaRPr lang="zh-CN" altLang="en-US"/>
          </a:p>
          <a:p>
            <a:endParaRPr lang="zh-CN" altLang="en-US"/>
          </a:p>
          <a:p>
            <a:r>
              <a:rPr lang="zh-CN" altLang="en-US" b="1"/>
              <a:t>4.数据规模适中</a:t>
            </a:r>
            <a:r>
              <a:rPr lang="en-US" altLang="zh-CN"/>
              <a:t>：（3.4万行），能很好地处理。</a:t>
            </a:r>
            <a:endParaRPr lang="en-US" altLang="zh-C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组合 34"/>
          <p:cNvGrpSpPr/>
          <p:nvPr/>
        </p:nvGrpSpPr>
        <p:grpSpPr>
          <a:xfrm>
            <a:off x="269650" y="60341"/>
            <a:ext cx="2321021" cy="906309"/>
            <a:chOff x="435385" y="118126"/>
            <a:chExt cx="2321021" cy="906309"/>
          </a:xfrm>
        </p:grpSpPr>
        <p:sp>
          <p:nvSpPr>
            <p:cNvPr id="4" name="文本框 3"/>
            <p:cNvSpPr txBox="1"/>
            <p:nvPr/>
          </p:nvSpPr>
          <p:spPr>
            <a:xfrm>
              <a:off x="708435" y="194961"/>
              <a:ext cx="1443355" cy="375285"/>
            </a:xfrm>
            <a:prstGeom prst="rect">
              <a:avLst/>
            </a:prstGeom>
            <a:noFill/>
          </p:spPr>
          <p:txBody>
            <a:bodyPr wrap="square" rtlCol="0">
              <a:noAutofit/>
            </a:bodyPr>
            <a:lstStyle/>
            <a:p>
              <a:pPr algn="l"/>
              <a:r>
                <a:rPr lang="zh-CN" altLang="en-US" sz="2400" dirty="0">
                  <a:solidFill>
                    <a:schemeClr val="bg2">
                      <a:lumMod val="50000"/>
                    </a:schemeClr>
                  </a:solidFill>
                  <a:latin typeface="Segoe UI" panose="020B0502040204020203" pitchFamily="34" charset="0"/>
                  <a:cs typeface="Segoe UI" panose="020B0502040204020203" pitchFamily="34" charset="0"/>
                  <a:sym typeface="+mn-ea"/>
                </a:rPr>
                <a:t>多分类</a:t>
              </a:r>
              <a:endParaRPr lang="zh-CN" altLang="en-US" sz="2400" dirty="0">
                <a:solidFill>
                  <a:schemeClr val="bg2">
                    <a:lumMod val="50000"/>
                  </a:schemeClr>
                </a:solidFill>
                <a:latin typeface="Segoe UI" panose="020B0502040204020203" pitchFamily="34" charset="0"/>
                <a:cs typeface="Segoe UI" panose="020B0502040204020203" pitchFamily="34" charset="0"/>
                <a:sym typeface="+mn-ea"/>
              </a:endParaRPr>
            </a:p>
          </p:txBody>
        </p:sp>
        <p:sp>
          <p:nvSpPr>
            <p:cNvPr id="6" name="矩形 5"/>
            <p:cNvSpPr/>
            <p:nvPr/>
          </p:nvSpPr>
          <p:spPr>
            <a:xfrm>
              <a:off x="2340908" y="655103"/>
              <a:ext cx="415498" cy="369332"/>
            </a:xfrm>
            <a:prstGeom prst="rect">
              <a:avLst/>
            </a:prstGeom>
          </p:spPr>
          <p:txBody>
            <a:bodyPr wrap="none">
              <a:spAutoFit/>
            </a:bodyPr>
            <a:lstStyle/>
            <a:p>
              <a:r>
                <a:rPr lang="zh-CN" altLang="en-US" b="1" dirty="0">
                  <a:gradFill>
                    <a:gsLst>
                      <a:gs pos="0">
                        <a:srgbClr val="434DD5"/>
                      </a:gs>
                      <a:gs pos="100000">
                        <a:srgbClr val="488BCE"/>
                      </a:gs>
                    </a:gsLst>
                    <a:lin ang="5400000" scaled="1"/>
                  </a:gradFill>
                  <a:latin typeface="Segoe UI" panose="020B0502040204020203" pitchFamily="34" charset="0"/>
                  <a:cs typeface="Segoe UI" panose="020B0502040204020203" pitchFamily="34" charset="0"/>
                </a:rPr>
                <a:t>」</a:t>
              </a:r>
              <a:endParaRPr lang="zh-CN" altLang="en-US" dirty="0">
                <a:gradFill>
                  <a:gsLst>
                    <a:gs pos="0">
                      <a:srgbClr val="434DD5"/>
                    </a:gs>
                    <a:gs pos="100000">
                      <a:srgbClr val="488BCE"/>
                    </a:gs>
                  </a:gsLst>
                  <a:lin ang="5400000" scaled="1"/>
                </a:gradFill>
              </a:endParaRPr>
            </a:p>
          </p:txBody>
        </p:sp>
        <p:sp>
          <p:nvSpPr>
            <p:cNvPr id="12" name="矩形 11"/>
            <p:cNvSpPr/>
            <p:nvPr/>
          </p:nvSpPr>
          <p:spPr>
            <a:xfrm>
              <a:off x="435385" y="118126"/>
              <a:ext cx="415498" cy="369332"/>
            </a:xfrm>
            <a:prstGeom prst="rect">
              <a:avLst/>
            </a:prstGeom>
            <a:noFill/>
          </p:spPr>
          <p:txBody>
            <a:bodyPr wrap="none">
              <a:spAutoFit/>
            </a:bodyPr>
            <a:lstStyle/>
            <a:p>
              <a:r>
                <a:rPr lang="zh-CN" altLang="en-US" b="1" dirty="0">
                  <a:gradFill>
                    <a:gsLst>
                      <a:gs pos="0">
                        <a:srgbClr val="434DD5"/>
                      </a:gs>
                      <a:gs pos="100000">
                        <a:srgbClr val="488BCE"/>
                      </a:gs>
                    </a:gsLst>
                    <a:lin ang="5400000" scaled="1"/>
                  </a:gradFill>
                  <a:latin typeface="Segoe UI" panose="020B0502040204020203" pitchFamily="34" charset="0"/>
                  <a:cs typeface="Segoe UI" panose="020B0502040204020203" pitchFamily="34" charset="0"/>
                </a:rPr>
                <a:t>「</a:t>
              </a:r>
              <a:endParaRPr lang="zh-CN" altLang="en-US" dirty="0">
                <a:gradFill>
                  <a:gsLst>
                    <a:gs pos="0">
                      <a:srgbClr val="434DD5"/>
                    </a:gs>
                    <a:gs pos="100000">
                      <a:srgbClr val="488BCE"/>
                    </a:gs>
                  </a:gsLst>
                  <a:lin ang="5400000" scaled="1"/>
                </a:gradFill>
              </a:endParaRPr>
            </a:p>
          </p:txBody>
        </p:sp>
        <p:cxnSp>
          <p:nvCxnSpPr>
            <p:cNvPr id="31" name="直接连接符 30"/>
            <p:cNvCxnSpPr/>
            <p:nvPr/>
          </p:nvCxnSpPr>
          <p:spPr>
            <a:xfrm>
              <a:off x="821805" y="612829"/>
              <a:ext cx="1551007" cy="0"/>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34" name="矩形 33"/>
            <p:cNvSpPr/>
            <p:nvPr/>
          </p:nvSpPr>
          <p:spPr>
            <a:xfrm>
              <a:off x="708420" y="620378"/>
              <a:ext cx="1861185" cy="337185"/>
            </a:xfrm>
            <a:prstGeom prst="rect">
              <a:avLst/>
            </a:prstGeom>
          </p:spPr>
          <p:txBody>
            <a:bodyPr wrap="none">
              <a:spAutoFit/>
            </a:bodyPr>
            <a:lstStyle/>
            <a:p>
              <a:pPr algn="l"/>
              <a:r>
                <a:rPr sz="1600" dirty="0">
                  <a:solidFill>
                    <a:schemeClr val="bg2">
                      <a:lumMod val="50000"/>
                    </a:schemeClr>
                  </a:solidFill>
                  <a:latin typeface="Segoe UI" panose="020B0502040204020203" pitchFamily="34" charset="0"/>
                  <a:cs typeface="Segoe UI" panose="020B0502040204020203" pitchFamily="34" charset="0"/>
                </a:rPr>
                <a:t>Multi-classification</a:t>
              </a:r>
              <a:endParaRPr sz="1600" dirty="0">
                <a:solidFill>
                  <a:schemeClr val="bg2">
                    <a:lumMod val="50000"/>
                  </a:schemeClr>
                </a:solidFill>
                <a:latin typeface="Segoe UI" panose="020B0502040204020203" pitchFamily="34" charset="0"/>
                <a:cs typeface="Segoe UI" panose="020B0502040204020203" pitchFamily="34" charset="0"/>
              </a:endParaRPr>
            </a:p>
          </p:txBody>
        </p:sp>
      </p:grpSp>
      <p:sp>
        <p:nvSpPr>
          <p:cNvPr id="3" name="文本框 2"/>
          <p:cNvSpPr txBox="1"/>
          <p:nvPr/>
        </p:nvSpPr>
        <p:spPr>
          <a:xfrm>
            <a:off x="392430" y="901065"/>
            <a:ext cx="7090410" cy="5132705"/>
          </a:xfrm>
          <a:prstGeom prst="rect">
            <a:avLst/>
          </a:prstGeom>
          <a:noFill/>
        </p:spPr>
        <p:txBody>
          <a:bodyPr wrap="square" rtlCol="0">
            <a:noAutofit/>
          </a:bodyPr>
          <a:p>
            <a:r>
              <a:rPr lang="zh-CN" altLang="en-US" sz="1200"/>
              <a:t>from sklearn.model_selection import train_test_split</a:t>
            </a:r>
            <a:endParaRPr lang="zh-CN" altLang="en-US" sz="1200"/>
          </a:p>
          <a:p>
            <a:r>
              <a:rPr lang="zh-CN" altLang="en-US" sz="1200"/>
              <a:t>from sklearn.ensemble import RandomForestClassifier</a:t>
            </a:r>
            <a:endParaRPr lang="zh-CN" altLang="en-US" sz="1200"/>
          </a:p>
          <a:p>
            <a:r>
              <a:rPr lang="zh-CN" altLang="en-US" sz="1200"/>
              <a:t>from sklearn.preprocessing import StandardScaler</a:t>
            </a:r>
            <a:endParaRPr lang="zh-CN" altLang="en-US" sz="1200"/>
          </a:p>
          <a:p>
            <a:r>
              <a:rPr lang="zh-CN" altLang="en-US" sz="1200"/>
              <a:t>from sklearn.metrics import classification_report</a:t>
            </a:r>
            <a:endParaRPr lang="zh-CN" altLang="en-US" sz="1200"/>
          </a:p>
          <a:p>
            <a:r>
              <a:rPr lang="zh-CN" altLang="en-US" sz="1200"/>
              <a:t>from sklearn.pipeline import Pipeline</a:t>
            </a:r>
            <a:endParaRPr lang="zh-CN" altLang="en-US" sz="1200"/>
          </a:p>
          <a:p>
            <a:endParaRPr lang="zh-CN" altLang="en-US" sz="1200"/>
          </a:p>
          <a:p>
            <a:r>
              <a:rPr lang="zh-CN" altLang="en-US" sz="1200"/>
              <a:t># Step 1: Prepare Data for Classification</a:t>
            </a:r>
            <a:endParaRPr lang="zh-CN" altLang="en-US" sz="1200"/>
          </a:p>
          <a:p>
            <a:r>
              <a:rPr lang="zh-CN" altLang="en-US" sz="1200"/>
              <a:t># Features: Use numerical columns excluding target 'Beach_Name' and 'Measurement_ID'</a:t>
            </a:r>
            <a:endParaRPr lang="zh-CN" altLang="en-US" sz="1200"/>
          </a:p>
          <a:p>
            <a:r>
              <a:rPr lang="zh-CN" altLang="en-US" sz="1200"/>
              <a:t>X = data[['Water_Temperature', 'Turbidity', 'Transducer_Depth', 'Wave_Height', 'Wave_Period', 'Battery_Life', 'Year', 'Month', 'Day', 'Hour']]</a:t>
            </a:r>
            <a:endParaRPr lang="zh-CN" altLang="en-US" sz="1200"/>
          </a:p>
          <a:p>
            <a:r>
              <a:rPr lang="zh-CN" altLang="en-US" sz="1200"/>
              <a:t>y = data['Beach_Name']</a:t>
            </a:r>
            <a:endParaRPr lang="zh-CN" altLang="en-US" sz="1200"/>
          </a:p>
          <a:p>
            <a:endParaRPr lang="zh-CN" altLang="en-US" sz="1200"/>
          </a:p>
          <a:p>
            <a:pPr algn="l">
              <a:buClrTx/>
              <a:buSzTx/>
              <a:buNone/>
            </a:pPr>
            <a:r>
              <a:rPr lang="zh-CN" altLang="en-US" sz="1200"/>
              <a:t># Split data into training and testing sets (80% for training and 20% for testing)</a:t>
            </a:r>
            <a:endParaRPr lang="zh-CN" altLang="en-US" sz="1200"/>
          </a:p>
          <a:p>
            <a:pPr algn="l">
              <a:buClrTx/>
              <a:buSzTx/>
              <a:buNone/>
            </a:pPr>
            <a:r>
              <a:rPr lang="zh-CN" altLang="en-US" sz="1200"/>
              <a:t>X_train, X_test, y_train, y_test = train_test_split(X, y, test_size=0.2, random_state=42)</a:t>
            </a:r>
            <a:endParaRPr lang="zh-CN" altLang="en-US" sz="1200"/>
          </a:p>
          <a:p>
            <a:pPr algn="l">
              <a:buClrTx/>
              <a:buSzTx/>
              <a:buNone/>
            </a:pPr>
            <a:endParaRPr lang="zh-CN" altLang="en-US" sz="1200"/>
          </a:p>
          <a:p>
            <a:pPr algn="l">
              <a:buClrTx/>
              <a:buSzTx/>
              <a:buNone/>
            </a:pPr>
            <a:r>
              <a:rPr lang="zh-CN" altLang="en-US" sz="1200"/>
              <a:t># Step 2: Classification using RandomForestClassifier</a:t>
            </a:r>
            <a:endParaRPr lang="zh-CN" altLang="en-US" sz="1200"/>
          </a:p>
          <a:p>
            <a:pPr algn="l">
              <a:buClrTx/>
              <a:buSzTx/>
              <a:buNone/>
            </a:pPr>
            <a:r>
              <a:rPr lang="zh-CN" altLang="en-US" sz="1200"/>
              <a:t># Create a pipeline for scaling and classification</a:t>
            </a:r>
            <a:endParaRPr lang="zh-CN" altLang="en-US" sz="1200"/>
          </a:p>
          <a:p>
            <a:pPr algn="l">
              <a:buClrTx/>
              <a:buSzTx/>
              <a:buNone/>
            </a:pPr>
            <a:r>
              <a:rPr lang="zh-CN" altLang="en-US" sz="1200"/>
              <a:t>pipeline = Pipeline([</a:t>
            </a:r>
            <a:endParaRPr lang="zh-CN" altLang="en-US" sz="1200"/>
          </a:p>
          <a:p>
            <a:pPr algn="l">
              <a:buClrTx/>
              <a:buSzTx/>
              <a:buNone/>
            </a:pPr>
            <a:r>
              <a:rPr lang="zh-CN" altLang="en-US" sz="1200"/>
              <a:t>    ('scaler', StandardScaler()),  # Feature Scaling</a:t>
            </a:r>
            <a:endParaRPr lang="zh-CN" altLang="en-US" sz="1200"/>
          </a:p>
          <a:p>
            <a:pPr algn="l">
              <a:buClrTx/>
              <a:buSzTx/>
              <a:buNone/>
            </a:pPr>
            <a:r>
              <a:rPr lang="zh-CN" altLang="en-US" sz="1200"/>
              <a:t>    ('classifier', RandomForestClassifier(random_state=42))  # RandomForest Classifier</a:t>
            </a:r>
            <a:endParaRPr lang="zh-CN" altLang="en-US" sz="1200"/>
          </a:p>
          <a:p>
            <a:pPr algn="l">
              <a:buClrTx/>
              <a:buSzTx/>
              <a:buNone/>
            </a:pPr>
            <a:r>
              <a:rPr lang="zh-CN" altLang="en-US" sz="1200"/>
              <a:t>])</a:t>
            </a:r>
            <a:endParaRPr lang="zh-CN" altLang="en-US" sz="1200"/>
          </a:p>
          <a:p>
            <a:pPr algn="l">
              <a:buClrTx/>
              <a:buSzTx/>
              <a:buNone/>
            </a:pPr>
            <a:endParaRPr lang="zh-CN" altLang="en-US" sz="1200"/>
          </a:p>
          <a:p>
            <a:pPr algn="l">
              <a:buClrTx/>
              <a:buSzTx/>
              <a:buNone/>
            </a:pPr>
            <a:r>
              <a:rPr lang="zh-CN" altLang="en-US" sz="1200"/>
              <a:t># Train the classifier</a:t>
            </a:r>
            <a:endParaRPr lang="zh-CN" altLang="en-US" sz="1200"/>
          </a:p>
          <a:p>
            <a:pPr algn="l">
              <a:buClrTx/>
              <a:buSzTx/>
              <a:buNone/>
            </a:pPr>
            <a:r>
              <a:rPr lang="zh-CN" altLang="en-US" sz="1200"/>
              <a:t>pipeline.fit(X_train, y_train)</a:t>
            </a:r>
            <a:endParaRPr lang="zh-CN" altLang="en-US" sz="1200"/>
          </a:p>
          <a:p>
            <a:pPr algn="l">
              <a:buClrTx/>
              <a:buSzTx/>
              <a:buNone/>
            </a:pPr>
            <a:endParaRPr lang="zh-CN" altLang="en-US" sz="1200"/>
          </a:p>
          <a:p>
            <a:pPr algn="l">
              <a:buClrTx/>
              <a:buSzTx/>
              <a:buNone/>
            </a:pPr>
            <a:r>
              <a:rPr lang="zh-CN" altLang="en-US" sz="1200"/>
              <a:t># Make predictions</a:t>
            </a:r>
            <a:endParaRPr lang="zh-CN" altLang="en-US" sz="1200"/>
          </a:p>
          <a:p>
            <a:pPr algn="l">
              <a:buClrTx/>
              <a:buSzTx/>
              <a:buNone/>
            </a:pPr>
            <a:r>
              <a:rPr lang="zh-CN" altLang="en-US" sz="1200"/>
              <a:t>y_pred = pipeline.predict(X_test)</a:t>
            </a:r>
            <a:endParaRPr lang="zh-CN" altLang="en-US" sz="1200"/>
          </a:p>
          <a:p>
            <a:pPr algn="l">
              <a:buClrTx/>
              <a:buSzTx/>
              <a:buNone/>
            </a:pPr>
            <a:endParaRPr lang="zh-CN" altLang="en-US" sz="1200"/>
          </a:p>
          <a:p>
            <a:pPr algn="l">
              <a:buClrTx/>
              <a:buSzTx/>
              <a:buNone/>
            </a:pPr>
            <a:r>
              <a:rPr lang="zh-CN" altLang="en-US" sz="1200"/>
              <a:t># Step 3: Evaluation of the Classifier</a:t>
            </a:r>
            <a:endParaRPr lang="zh-CN" altLang="en-US" sz="1200"/>
          </a:p>
          <a:p>
            <a:pPr algn="l">
              <a:buClrTx/>
              <a:buSzTx/>
              <a:buNone/>
            </a:pPr>
            <a:r>
              <a:rPr lang="zh-CN" altLang="en-US" sz="1200"/>
              <a:t># Print classification report</a:t>
            </a:r>
            <a:endParaRPr lang="zh-CN" altLang="en-US" sz="1200"/>
          </a:p>
          <a:p>
            <a:pPr algn="l">
              <a:buClrTx/>
              <a:buSzTx/>
              <a:buNone/>
            </a:pPr>
            <a:r>
              <a:rPr lang="zh-CN" altLang="en-US" sz="1200"/>
              <a:t>classification_report_output = classification_report(y_test, y_pred)</a:t>
            </a:r>
            <a:endParaRPr lang="zh-CN" altLang="en-US" sz="1200"/>
          </a:p>
          <a:p>
            <a:pPr algn="l">
              <a:buClrTx/>
              <a:buSzTx/>
              <a:buNone/>
            </a:pPr>
            <a:r>
              <a:rPr lang="zh-CN" altLang="en-US" sz="1200"/>
              <a:t>print(classification_report_output)</a:t>
            </a:r>
            <a:endParaRPr lang="zh-CN" altLang="en-US" sz="1200"/>
          </a:p>
        </p:txBody>
      </p:sp>
      <p:pic>
        <p:nvPicPr>
          <p:cNvPr id="7" name="图片 6"/>
          <p:cNvPicPr>
            <a:picLocks noChangeAspect="1"/>
          </p:cNvPicPr>
          <p:nvPr>
            <p:custDataLst>
              <p:tags r:id="rId1"/>
            </p:custDataLst>
          </p:nvPr>
        </p:nvPicPr>
        <p:blipFill>
          <a:blip r:embed="rId2"/>
          <a:stretch>
            <a:fillRect/>
          </a:stretch>
        </p:blipFill>
        <p:spPr>
          <a:xfrm>
            <a:off x="5403850" y="901065"/>
            <a:ext cx="6728460" cy="541020"/>
          </a:xfrm>
          <a:prstGeom prst="rect">
            <a:avLst/>
          </a:prstGeom>
        </p:spPr>
      </p:pic>
      <p:sp>
        <p:nvSpPr>
          <p:cNvPr id="8" name="文本框 7"/>
          <p:cNvSpPr txBox="1"/>
          <p:nvPr/>
        </p:nvSpPr>
        <p:spPr>
          <a:xfrm>
            <a:off x="7179310" y="2755900"/>
            <a:ext cx="4580890" cy="1423035"/>
          </a:xfrm>
          <a:prstGeom prst="rect">
            <a:avLst/>
          </a:prstGeom>
          <a:noFill/>
        </p:spPr>
        <p:txBody>
          <a:bodyPr wrap="square" rtlCol="0">
            <a:noAutofit/>
          </a:bodyPr>
          <a:p>
            <a:pPr indent="457200"/>
            <a:r>
              <a:rPr lang="zh-CN" altLang="en-US"/>
              <a:t>出现错误是因为输入数据中仍然存在缺失值 (NaN)，</a:t>
            </a:r>
            <a:r>
              <a:rPr lang="zh-CN" altLang="en-US"/>
              <a:t>导致RandomForestClassifier无法处理这些值。虽然我们进行了部分缺失值的处理，但可能仍有缺失值存在</a:t>
            </a:r>
            <a:r>
              <a:rPr lang="zh-CN" altLang="en-US" sz="1800"/>
              <a:t>。</a:t>
            </a:r>
            <a:endParaRPr lang="zh-CN" altLang="en-US" sz="180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commondata" val="eyJjb3VudCI6MTAsImhkaWQiOiJmN2E2MTIzYjVmY2RiMjY3MWFkNTJjYTRhMTEyOWQzYiIsInVzZXJDb3VudCI6MTB9"/>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7312</Words>
  <Application>WPS 演示</Application>
  <PresentationFormat>宽屏</PresentationFormat>
  <Paragraphs>427</Paragraphs>
  <Slides>20</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20</vt:i4>
      </vt:variant>
    </vt:vector>
  </HeadingPairs>
  <TitlesOfParts>
    <vt:vector size="34" baseType="lpstr">
      <vt:lpstr>Arial</vt:lpstr>
      <vt:lpstr>宋体</vt:lpstr>
      <vt:lpstr>Wingdings</vt:lpstr>
      <vt:lpstr>思源黑体 CN Heavy</vt:lpstr>
      <vt:lpstr>黑体</vt:lpstr>
      <vt:lpstr>Segoe UI</vt:lpstr>
      <vt:lpstr>方正姚体</vt:lpstr>
      <vt:lpstr>思源黑体 CN Medium</vt:lpstr>
      <vt:lpstr>微软雅黑</vt:lpstr>
      <vt:lpstr>等线</vt:lpstr>
      <vt:lpstr>Arial Unicode MS</vt:lpstr>
      <vt:lpstr>等线 Light</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WPS_1661696454</cp:lastModifiedBy>
  <cp:revision>48</cp:revision>
  <dcterms:created xsi:type="dcterms:W3CDTF">2019-11-18T12:56:00Z</dcterms:created>
  <dcterms:modified xsi:type="dcterms:W3CDTF">2024-11-18T12:18:50Z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2052-12.1.0.16120</vt:lpwstr>
  </property>
  <property fmtid="{D5CDD505-2E9C-101B-9397-08002B2CF9AE}" pid="3" name="KSOTemplateUUID">
    <vt:lpwstr>v1.0_mb_v5O8bPa7SBGFkMn9aYGhwg==</vt:lpwstr>
  </property>
  <property fmtid="{D5CDD505-2E9C-101B-9397-08002B2CF9AE}" pid="4" name="ICV">
    <vt:lpwstr>860D0E8A4FE54982A0544F14E3C11C5C_11</vt:lpwstr>
  </property>
</Properties>
</file>

<file path=docProps/thumbnail.jpeg>
</file>